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801600" cy="9601200" type="A3"/>
  <p:notesSz cx="9926638" cy="1435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73F"/>
    <a:srgbClr val="1CACE5"/>
    <a:srgbClr val="EE8298"/>
    <a:srgbClr val="EB6153"/>
    <a:srgbClr val="27B597"/>
    <a:srgbClr val="7C5AA3"/>
    <a:srgbClr val="179C7E"/>
    <a:srgbClr val="43BCC5"/>
    <a:srgbClr val="B979B1"/>
    <a:srgbClr val="449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27002-5B81-40F8-9555-F658CB3FBEAE}" v="2" dt="2025-09-05T05:32:00.549"/>
    <p1510:client id="{DA7ABC1C-1A13-4553-9D89-2DB52C118164}" v="516" dt="2025-09-04T06:40:18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20" y="4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710AEDEE-9468-43BE-AF2E-E02043BBA755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1697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7EFBFFCB-90F2-484F-87A5-077D43940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2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FFCB-90F2-484F-87A5-077D439404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15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81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66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7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08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96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9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46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2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2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78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4AA9-37D9-4205-A85B-5CB020CC019A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1D89-04F9-4190-AFF7-B9FA9F853B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8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0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CAAF6AB-251F-DB73-4D3E-5DB691DC7D1D}"/>
              </a:ext>
            </a:extLst>
          </p:cNvPr>
          <p:cNvCxnSpPr>
            <a:cxnSpLocks/>
          </p:cNvCxnSpPr>
          <p:nvPr/>
        </p:nvCxnSpPr>
        <p:spPr>
          <a:xfrm>
            <a:off x="4245189" y="522494"/>
            <a:ext cx="6151165" cy="0"/>
          </a:xfrm>
          <a:prstGeom prst="line">
            <a:avLst/>
          </a:prstGeom>
          <a:ln w="57150">
            <a:gradFill>
              <a:gsLst>
                <a:gs pos="100000">
                  <a:schemeClr val="bg1"/>
                </a:gs>
                <a:gs pos="50000">
                  <a:srgbClr val="EE82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四角形: 角を丸くする 1026">
            <a:extLst>
              <a:ext uri="{FF2B5EF4-FFF2-40B4-BE49-F238E27FC236}">
                <a16:creationId xmlns:a16="http://schemas.microsoft.com/office/drawing/2014/main" id="{CB5AF8C8-20CF-A7D3-AC13-A371B6834878}"/>
              </a:ext>
            </a:extLst>
          </p:cNvPr>
          <p:cNvSpPr/>
          <p:nvPr/>
        </p:nvSpPr>
        <p:spPr>
          <a:xfrm>
            <a:off x="4514244" y="92931"/>
            <a:ext cx="5578436" cy="8000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7B53722-8403-7ED2-DD70-832F1B2A1AC7}"/>
              </a:ext>
            </a:extLst>
          </p:cNvPr>
          <p:cNvSpPr/>
          <p:nvPr/>
        </p:nvSpPr>
        <p:spPr>
          <a:xfrm>
            <a:off x="6515100" y="2040467"/>
            <a:ext cx="2478617" cy="228600"/>
          </a:xfrm>
          <a:prstGeom prst="roundRect">
            <a:avLst/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｜具体的な取組･成果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FF972D-E02E-C0BB-ABAF-F62A2F9FE01E}"/>
              </a:ext>
            </a:extLst>
          </p:cNvPr>
          <p:cNvSpPr txBox="1"/>
          <p:nvPr/>
        </p:nvSpPr>
        <p:spPr>
          <a:xfrm>
            <a:off x="6441570" y="2304456"/>
            <a:ext cx="2695074" cy="6656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ＳＤＧＳへの具体的な取組・また、その成果について、記述してください。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この項目では、途中に写真等の画像を使用可能です。文字数、写真の数について制限はありませんが、枠の中に留めてください。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0940EF-D92D-0835-9C7D-09A753BF479C}"/>
              </a:ext>
            </a:extLst>
          </p:cNvPr>
          <p:cNvSpPr txBox="1"/>
          <p:nvPr/>
        </p:nvSpPr>
        <p:spPr>
          <a:xfrm>
            <a:off x="9380217" y="1022351"/>
            <a:ext cx="2695074" cy="39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「具体的な取組・成果」の欄です。左の欄から続けて記入してください。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708BF81-56CF-C0ED-1134-226511D90725}"/>
              </a:ext>
            </a:extLst>
          </p:cNvPr>
          <p:cNvSpPr/>
          <p:nvPr/>
        </p:nvSpPr>
        <p:spPr>
          <a:xfrm>
            <a:off x="9545723" y="5097243"/>
            <a:ext cx="2478617" cy="228600"/>
          </a:xfrm>
          <a:prstGeom prst="roundRect">
            <a:avLst>
              <a:gd name="adj" fmla="val 50000"/>
            </a:avLst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当社にとっての</a:t>
            </a:r>
            <a:r>
              <a:rPr kumimoji="1" lang="en-US" altLang="ja-JP" sz="1200" b="1"/>
              <a:t>SDGs</a:t>
            </a:r>
            <a:r>
              <a:rPr kumimoji="1" lang="ja-JP" altLang="en-US" sz="1200" b="1"/>
              <a:t>ビジョン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3A3DDF-351C-99D7-688D-1DCE1993D994}"/>
              </a:ext>
            </a:extLst>
          </p:cNvPr>
          <p:cNvSpPr txBox="1"/>
          <p:nvPr/>
        </p:nvSpPr>
        <p:spPr>
          <a:xfrm>
            <a:off x="9545724" y="5426596"/>
            <a:ext cx="2436852" cy="1492249"/>
          </a:xfrm>
          <a:prstGeom prst="rect">
            <a:avLst/>
          </a:prstGeom>
          <a:noFill/>
          <a:ln w="38100">
            <a:solidFill>
              <a:srgbClr val="EE869B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企業として持っている将来的な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ｓのビジョンを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字～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字で記入してください。</a:t>
            </a: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C3888B0-C2FA-5D1D-46C0-6C0CC4102DB2}"/>
              </a:ext>
            </a:extLst>
          </p:cNvPr>
          <p:cNvSpPr/>
          <p:nvPr/>
        </p:nvSpPr>
        <p:spPr>
          <a:xfrm flipV="1">
            <a:off x="10705443" y="7048191"/>
            <a:ext cx="273723" cy="152400"/>
          </a:xfrm>
          <a:prstGeom prst="triangle">
            <a:avLst/>
          </a:prstGeom>
          <a:solidFill>
            <a:srgbClr val="FFF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F8796F21-686F-7A48-9FA2-4CC6B2C569E1}"/>
              </a:ext>
            </a:extLst>
          </p:cNvPr>
          <p:cNvSpPr/>
          <p:nvPr/>
        </p:nvSpPr>
        <p:spPr>
          <a:xfrm flipV="1">
            <a:off x="10705442" y="7000356"/>
            <a:ext cx="273723" cy="152400"/>
          </a:xfrm>
          <a:prstGeom prst="triangle">
            <a:avLst/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1D3C4D-B173-CCF0-8D6F-BA115FC21F7C}"/>
              </a:ext>
            </a:extLst>
          </p:cNvPr>
          <p:cNvSpPr txBox="1"/>
          <p:nvPr/>
        </p:nvSpPr>
        <p:spPr>
          <a:xfrm>
            <a:off x="6400800" y="1022351"/>
            <a:ext cx="2695074" cy="9827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 dirty="0"/>
              <a:t>事業のキャッチコピー</a:t>
            </a:r>
            <a:endParaRPr kumimoji="1" lang="en-US" altLang="ja-JP" b="1" dirty="0"/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文字大きさは自由です。自社についてではなく取り組みを１５～２０字以内で端的に表現してください。</a:t>
            </a:r>
          </a:p>
          <a:p>
            <a:endParaRPr kumimoji="1" lang="en-US" altLang="ja-JP" b="1" dirty="0"/>
          </a:p>
        </p:txBody>
      </p:sp>
      <p:pic>
        <p:nvPicPr>
          <p:cNvPr id="19" name="図 18" descr="グラフ&#10;&#10;中程度の精度で自動的に生成された説明">
            <a:extLst>
              <a:ext uri="{FF2B5EF4-FFF2-40B4-BE49-F238E27FC236}">
                <a16:creationId xmlns:a16="http://schemas.microsoft.com/office/drawing/2014/main" id="{170ECC05-F286-EC07-CB11-E5F051B9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54" y="129669"/>
            <a:ext cx="1722120" cy="839764"/>
          </a:xfrm>
          <a:prstGeom prst="rect">
            <a:avLst/>
          </a:prstGeom>
        </p:spPr>
      </p:pic>
      <p:graphicFrame>
        <p:nvGraphicFramePr>
          <p:cNvPr id="21" name="表 21">
            <a:extLst>
              <a:ext uri="{FF2B5EF4-FFF2-40B4-BE49-F238E27FC236}">
                <a16:creationId xmlns:a16="http://schemas.microsoft.com/office/drawing/2014/main" id="{DFB2EC09-6944-DF68-2684-860885B3D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90711"/>
              </p:ext>
            </p:extLst>
          </p:nvPr>
        </p:nvGraphicFramePr>
        <p:xfrm>
          <a:off x="12422148" y="-1"/>
          <a:ext cx="379452" cy="960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452">
                  <a:extLst>
                    <a:ext uri="{9D8B030D-6E8A-4147-A177-3AD203B41FA5}">
                      <a16:colId xmlns:a16="http://schemas.microsoft.com/office/drawing/2014/main" val="9980723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環境･グリーン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8001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医療･介護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3361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防災･減災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8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4435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まちづくり･</a:t>
                      </a:r>
                      <a:endParaRPr kumimoji="1" lang="en-US" altLang="ja-JP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</a:rPr>
                        <a:t>コンパクトシティ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9195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共創協働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A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1923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自立分散型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8157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デジタル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474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健康･ヘルスケア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5912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アグリビジネス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608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伝統技術･文化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5A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3054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地域資源</a:t>
                      </a:r>
                      <a:endParaRPr kumimoji="1" lang="en-US" altLang="ja-JP" sz="800"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ja-JP" altLang="en-US" sz="600" b="1">
                          <a:solidFill>
                            <a:schemeClr val="bg1"/>
                          </a:solidFill>
                        </a:rPr>
                        <a:t>地産地消･地産外商</a:t>
                      </a:r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sz="6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6347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国際貢献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62450"/>
                  </a:ext>
                </a:extLst>
              </a:tr>
            </a:tbl>
          </a:graphicData>
        </a:graphic>
      </p:graphicFrame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CA2CE73-799A-FFB6-3941-3AC866C82C6C}"/>
              </a:ext>
            </a:extLst>
          </p:cNvPr>
          <p:cNvSpPr/>
          <p:nvPr/>
        </p:nvSpPr>
        <p:spPr>
          <a:xfrm>
            <a:off x="9545722" y="7285161"/>
            <a:ext cx="2478617" cy="206259"/>
          </a:xfrm>
          <a:prstGeom prst="roundRect">
            <a:avLst>
              <a:gd name="adj" fmla="val 50000"/>
            </a:avLst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今後の展望と求めるパートナー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19D952-2DC2-29DA-1905-FA0F616D78CB}"/>
              </a:ext>
            </a:extLst>
          </p:cNvPr>
          <p:cNvSpPr txBox="1"/>
          <p:nvPr/>
        </p:nvSpPr>
        <p:spPr>
          <a:xfrm>
            <a:off x="9545723" y="7614515"/>
            <a:ext cx="2436852" cy="1346412"/>
          </a:xfrm>
          <a:prstGeom prst="rect">
            <a:avLst/>
          </a:prstGeom>
          <a:noFill/>
          <a:ln w="38100">
            <a:solidFill>
              <a:srgbClr val="EE869B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  <a:endParaRPr kumimoji="1"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今後、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ｓの活動を実施していく上での展望、またそのために求めるパートナーについて、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字～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字で記入してください。</a:t>
            </a:r>
          </a:p>
          <a:p>
            <a:endParaRPr kumimoji="1" lang="ja-JP" altLang="en-US" sz="105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F623561-7777-17EB-8327-2BC3A581DDDF}"/>
              </a:ext>
            </a:extLst>
          </p:cNvPr>
          <p:cNvSpPr/>
          <p:nvPr/>
        </p:nvSpPr>
        <p:spPr>
          <a:xfrm>
            <a:off x="0" y="-2"/>
            <a:ext cx="882650" cy="882650"/>
          </a:xfrm>
          <a:prstGeom prst="rect">
            <a:avLst/>
          </a:prstGeom>
          <a:solidFill>
            <a:srgbClr val="EE8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000" rtlCol="0" anchor="ctr"/>
          <a:lstStyle/>
          <a:p>
            <a:pPr algn="ctr"/>
            <a:r>
              <a:rPr kumimoji="1" lang="en-US" altLang="ja-JP" sz="4400" b="1"/>
              <a:t>00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660CB1-ECA0-7CF5-8247-25A7849B9217}"/>
              </a:ext>
            </a:extLst>
          </p:cNvPr>
          <p:cNvSpPr txBox="1"/>
          <p:nvPr/>
        </p:nvSpPr>
        <p:spPr>
          <a:xfrm>
            <a:off x="0" y="31750"/>
            <a:ext cx="8826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>
                <a:solidFill>
                  <a:schemeClr val="bg1"/>
                </a:solidFill>
              </a:rPr>
              <a:t>case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7D2772-6C4C-B8EC-7E50-C2C298BF3989}"/>
              </a:ext>
            </a:extLst>
          </p:cNvPr>
          <p:cNvSpPr txBox="1"/>
          <p:nvPr/>
        </p:nvSpPr>
        <p:spPr>
          <a:xfrm>
            <a:off x="598802" y="4295380"/>
            <a:ext cx="5080102" cy="11015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2200" b="1" dirty="0"/>
              <a:t>株式会社●●●●</a:t>
            </a:r>
            <a:r>
              <a:rPr kumimoji="1" lang="ja-JP" altLang="en-US" sz="1600" b="1" dirty="0"/>
              <a:t>（社名をご入力ください）</a:t>
            </a:r>
            <a:endParaRPr kumimoji="1" lang="ja-JP" altLang="en-US" sz="2200" b="1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8E24867-6C71-F9FC-D5FC-6B670520FC29}"/>
              </a:ext>
            </a:extLst>
          </p:cNvPr>
          <p:cNvSpPr/>
          <p:nvPr/>
        </p:nvSpPr>
        <p:spPr>
          <a:xfrm>
            <a:off x="3820026" y="4947930"/>
            <a:ext cx="2478617" cy="228600"/>
          </a:xfrm>
          <a:prstGeom prst="roundRect">
            <a:avLst/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｜事業者紹介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130C55-1728-6305-BFC5-A062D14932CC}"/>
              </a:ext>
            </a:extLst>
          </p:cNvPr>
          <p:cNvSpPr txBox="1"/>
          <p:nvPr/>
        </p:nvSpPr>
        <p:spPr>
          <a:xfrm>
            <a:off x="3705726" y="5250613"/>
            <a:ext cx="2695074" cy="153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  <a:endParaRPr kumimoji="1" lang="en-US" altLang="ja-JP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事業者について、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字～</a:t>
            </a:r>
            <a:r>
              <a:rPr kumimoji="1" lang="en-US" altLang="ja-JP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</a:t>
            </a:r>
            <a:r>
              <a:rPr kumimoji="1" lang="ja-JP" altLang="en-US" sz="9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字で紹介してください。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2CF506E-61F4-D02B-53ED-25088069BC75}"/>
              </a:ext>
            </a:extLst>
          </p:cNvPr>
          <p:cNvSpPr/>
          <p:nvPr/>
        </p:nvSpPr>
        <p:spPr>
          <a:xfrm>
            <a:off x="3817098" y="6887436"/>
            <a:ext cx="2478617" cy="270151"/>
          </a:xfrm>
          <a:prstGeom prst="roundRect">
            <a:avLst/>
          </a:prstGeom>
          <a:solidFill>
            <a:srgbClr val="EE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｜経緯・背景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95E26C-61C5-C3A0-ECE3-8489882BF0AA}"/>
              </a:ext>
            </a:extLst>
          </p:cNvPr>
          <p:cNvSpPr txBox="1"/>
          <p:nvPr/>
        </p:nvSpPr>
        <p:spPr>
          <a:xfrm>
            <a:off x="3702798" y="7190120"/>
            <a:ext cx="2695074" cy="1809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ｓへの取り組みを開始した経緯・背景について、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字～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字で説明してください。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6D7E9F-FA50-CE7F-5935-96D9FA16F05F}"/>
              </a:ext>
            </a:extLst>
          </p:cNvPr>
          <p:cNvSpPr/>
          <p:nvPr/>
        </p:nvSpPr>
        <p:spPr>
          <a:xfrm>
            <a:off x="462013" y="1048587"/>
            <a:ext cx="5836630" cy="3118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chemeClr val="tx1"/>
                </a:solidFill>
              </a:rPr>
              <a:t>画像</a:t>
            </a:r>
            <a:endParaRPr kumimoji="1" lang="en-US" altLang="ja-JP" sz="7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紹介ページにおける最も大きな画像となります。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昨年度までの選定企業のページを参考に、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企業の顔となる画像を大きく貼り付けてください。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2E74FD3-D55C-FFB6-3806-D2B7934D7B1F}"/>
              </a:ext>
            </a:extLst>
          </p:cNvPr>
          <p:cNvSpPr/>
          <p:nvPr/>
        </p:nvSpPr>
        <p:spPr>
          <a:xfrm>
            <a:off x="495300" y="4341701"/>
            <a:ext cx="59177" cy="351563"/>
          </a:xfrm>
          <a:prstGeom prst="roundRect">
            <a:avLst/>
          </a:prstGeom>
          <a:solidFill>
            <a:srgbClr val="EE8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C8E8B2-498F-8746-D677-F9EF2CD1498D}"/>
              </a:ext>
            </a:extLst>
          </p:cNvPr>
          <p:cNvSpPr txBox="1"/>
          <p:nvPr/>
        </p:nvSpPr>
        <p:spPr>
          <a:xfrm>
            <a:off x="378680" y="4849610"/>
            <a:ext cx="3055151" cy="88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キャッチコピー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文字大きさは自由です。自社を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字以内で端的に表現してください。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2488E6-57FF-939C-2A17-D0B035939DB6}"/>
              </a:ext>
            </a:extLst>
          </p:cNvPr>
          <p:cNvSpPr txBox="1"/>
          <p:nvPr/>
        </p:nvSpPr>
        <p:spPr>
          <a:xfrm>
            <a:off x="376523" y="7639897"/>
            <a:ext cx="2079370" cy="1413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900" dirty="0"/>
              <a:t>住　所　　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ＴＥＬ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ＵＲＬ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代表者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設　立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資本金</a:t>
            </a:r>
            <a:endParaRPr kumimoji="1" lang="en-US" altLang="ja-JP" sz="900" dirty="0"/>
          </a:p>
          <a:p>
            <a:pPr>
              <a:lnSpc>
                <a:spcPct val="110000"/>
              </a:lnSpc>
            </a:pPr>
            <a:r>
              <a:rPr kumimoji="1" lang="ja-JP" altLang="en-US" sz="900" dirty="0"/>
              <a:t>従業員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9EAC58-BF84-69E5-FA70-691C0FD59C48}"/>
              </a:ext>
            </a:extLst>
          </p:cNvPr>
          <p:cNvSpPr txBox="1"/>
          <p:nvPr/>
        </p:nvSpPr>
        <p:spPr>
          <a:xfrm>
            <a:off x="950437" y="7667791"/>
            <a:ext cx="1630553" cy="1413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フォント「ＢＩＺＵＤＰゴシック」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文字大きさ「９」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住所、ＴＥＬ番号、会社ＷＥＢサイトのＵＲＬ、代表者名、設立年月日、資本金、従業員数をご入力ください。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会社ＷＥＢサイトの</a:t>
            </a:r>
            <a:r>
              <a:rPr kumimoji="1"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次元バーコードを→に添付してください。</a:t>
            </a:r>
            <a:endParaRPr kumimoji="1"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844044-4886-63CA-C292-09A62F8EBA96}"/>
              </a:ext>
            </a:extLst>
          </p:cNvPr>
          <p:cNvSpPr txBox="1"/>
          <p:nvPr/>
        </p:nvSpPr>
        <p:spPr>
          <a:xfrm>
            <a:off x="514101" y="7359697"/>
            <a:ext cx="546349" cy="165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/>
              <a:t>高崎市</a:t>
            </a:r>
            <a:endParaRPr kumimoji="1" lang="en-US" altLang="ja-JP" sz="900"/>
          </a:p>
        </p:txBody>
      </p:sp>
      <p:pic>
        <p:nvPicPr>
          <p:cNvPr id="45" name="グラフィックス 44" descr="マーカー 単色塗りつぶし">
            <a:extLst>
              <a:ext uri="{FF2B5EF4-FFF2-40B4-BE49-F238E27FC236}">
                <a16:creationId xmlns:a16="http://schemas.microsoft.com/office/drawing/2014/main" id="{68A30C8F-C9B2-34B5-3C94-48FB6222E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503" y="7392191"/>
            <a:ext cx="157922" cy="157922"/>
          </a:xfrm>
          <a:prstGeom prst="rect">
            <a:avLst/>
          </a:prstGeom>
        </p:spPr>
      </p:pic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74B72B6-734A-C337-675F-303B2EAA0321}"/>
              </a:ext>
            </a:extLst>
          </p:cNvPr>
          <p:cNvCxnSpPr/>
          <p:nvPr/>
        </p:nvCxnSpPr>
        <p:spPr>
          <a:xfrm>
            <a:off x="3568700" y="4947930"/>
            <a:ext cx="0" cy="398440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AF0E061-57A5-2055-61F6-0515C553C2B9}"/>
              </a:ext>
            </a:extLst>
          </p:cNvPr>
          <p:cNvCxnSpPr>
            <a:cxnSpLocks/>
          </p:cNvCxnSpPr>
          <p:nvPr/>
        </p:nvCxnSpPr>
        <p:spPr>
          <a:xfrm>
            <a:off x="9234728" y="1048587"/>
            <a:ext cx="0" cy="78837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C8441-9401-A140-FCEE-608B1845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65381B-2EEF-46BE-5231-A0DACF34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7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6BE1F7-3FB9-1E5C-AA67-27C29E48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2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539C21-0397-7BD6-D0C1-9F68B0B2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7" y="590066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594EE1D-3CAE-DC97-BB2E-136C3D01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3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B70FCDE-D762-6A8E-F7EC-892BE95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589141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DFE1959-4596-7D76-E8D7-66046EC4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41C7005-5CCB-7336-D217-E6EB32F8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6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5B2CFC1-6A3F-8A0F-9860-233BD947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BEAC32A-1E5D-A79C-C30C-04901478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4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AFF2212-7BBF-758E-4877-7211BB57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8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AC1E495-5F38-CA9C-C962-E2D04159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5772E83-68E9-03FD-A2CE-49F9E980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8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3F35BBCA-289F-6ADB-74A4-3B2CB51A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7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7068D431-16A0-C068-893F-C1A9FD89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6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3ED8F06E-0485-71B0-FC3C-342845AC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15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94E8C9B-18B0-452D-9858-044C4FE2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4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7EDCED3-C9E8-2B21-812A-04A463EEFBF6}"/>
              </a:ext>
            </a:extLst>
          </p:cNvPr>
          <p:cNvCxnSpPr/>
          <p:nvPr/>
        </p:nvCxnSpPr>
        <p:spPr>
          <a:xfrm>
            <a:off x="514101" y="7560733"/>
            <a:ext cx="228624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50000">
                  <a:srgbClr val="EE82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EC3A18-AF1D-8E7F-12D4-44EE686C766C}"/>
              </a:ext>
            </a:extLst>
          </p:cNvPr>
          <p:cNvSpPr txBox="1"/>
          <p:nvPr/>
        </p:nvSpPr>
        <p:spPr>
          <a:xfrm>
            <a:off x="1022218" y="327259"/>
            <a:ext cx="323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EE8298"/>
                </a:solidFill>
              </a:rPr>
              <a:t>社会課題解決型ビジネス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D046D0C-10E9-BE8E-7405-6A4F5469E67A}"/>
              </a:ext>
            </a:extLst>
          </p:cNvPr>
          <p:cNvSpPr txBox="1"/>
          <p:nvPr/>
        </p:nvSpPr>
        <p:spPr>
          <a:xfrm>
            <a:off x="2769922" y="8262026"/>
            <a:ext cx="679156" cy="169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700"/>
              <a:t>WEB</a:t>
            </a:r>
            <a:r>
              <a:rPr kumimoji="1" lang="ja-JP" altLang="en-US" sz="700"/>
              <a:t>サイト</a:t>
            </a:r>
            <a:endParaRPr kumimoji="1" lang="en-US" altLang="ja-JP" sz="70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5F5B0AC-C6F1-074F-47FB-1DDC995E1734}"/>
              </a:ext>
            </a:extLst>
          </p:cNvPr>
          <p:cNvSpPr/>
          <p:nvPr/>
        </p:nvSpPr>
        <p:spPr>
          <a:xfrm>
            <a:off x="2715088" y="8456926"/>
            <a:ext cx="728516" cy="643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次元</a:t>
            </a:r>
            <a:endParaRPr kumimoji="1" lang="en-US" altLang="ja-JP" sz="9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バーコード</a:t>
            </a:r>
          </a:p>
        </p:txBody>
      </p:sp>
      <p:pic>
        <p:nvPicPr>
          <p:cNvPr id="3" name="グラフィックス 2" descr="建物 単色塗りつぶし">
            <a:extLst>
              <a:ext uri="{FF2B5EF4-FFF2-40B4-BE49-F238E27FC236}">
                <a16:creationId xmlns:a16="http://schemas.microsoft.com/office/drawing/2014/main" id="{50F07002-A306-500C-180A-E16A94908E8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882875" y="4966978"/>
            <a:ext cx="180000" cy="180000"/>
          </a:xfrm>
          <a:prstGeom prst="rect">
            <a:avLst/>
          </a:prstGeom>
        </p:spPr>
      </p:pic>
      <p:pic>
        <p:nvPicPr>
          <p:cNvPr id="5" name="グラフィックス 4" descr="電球 単色塗りつぶし">
            <a:extLst>
              <a:ext uri="{FF2B5EF4-FFF2-40B4-BE49-F238E27FC236}">
                <a16:creationId xmlns:a16="http://schemas.microsoft.com/office/drawing/2014/main" id="{F479B2E4-F69C-4B6B-EAC2-BF27317C9FC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882875" y="6932511"/>
            <a:ext cx="180000" cy="180000"/>
          </a:xfrm>
          <a:prstGeom prst="rect">
            <a:avLst/>
          </a:prstGeom>
        </p:spPr>
      </p:pic>
      <p:pic>
        <p:nvPicPr>
          <p:cNvPr id="7" name="グラフィックス 6" descr="棒グラフ (上昇) 単色塗りつぶし">
            <a:extLst>
              <a:ext uri="{FF2B5EF4-FFF2-40B4-BE49-F238E27FC236}">
                <a16:creationId xmlns:a16="http://schemas.microsoft.com/office/drawing/2014/main" id="{A89EC42A-8BBA-F7C8-A5D7-BC58F21925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573726" y="2064767"/>
            <a:ext cx="180000" cy="180000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A585EBD-7E01-53A0-F2B2-8A0CC7ECD4C1}"/>
              </a:ext>
            </a:extLst>
          </p:cNvPr>
          <p:cNvSpPr/>
          <p:nvPr/>
        </p:nvSpPr>
        <p:spPr>
          <a:xfrm>
            <a:off x="376522" y="5797262"/>
            <a:ext cx="3108543" cy="15949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5CE4080-41BA-D661-4275-92DDB80E8614}"/>
              </a:ext>
            </a:extLst>
          </p:cNvPr>
          <p:cNvCxnSpPr>
            <a:cxnSpLocks/>
          </p:cNvCxnSpPr>
          <p:nvPr/>
        </p:nvCxnSpPr>
        <p:spPr>
          <a:xfrm>
            <a:off x="3260558" y="7392186"/>
            <a:ext cx="802317" cy="1881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6F375B9-24B7-46FF-EBD6-C58F332B687D}"/>
              </a:ext>
            </a:extLst>
          </p:cNvPr>
          <p:cNvSpPr txBox="1"/>
          <p:nvPr/>
        </p:nvSpPr>
        <p:spPr>
          <a:xfrm>
            <a:off x="4123172" y="8963174"/>
            <a:ext cx="581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ＳＤＧｓ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の目標の中から、自社の取り組みに当てはまる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ものを選び、左から番号が小さい順に並べてください。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EDDE70B9-D7FB-899E-079D-94F1D1AEC2F2}"/>
              </a:ext>
            </a:extLst>
          </p:cNvPr>
          <p:cNvSpPr/>
          <p:nvPr/>
        </p:nvSpPr>
        <p:spPr>
          <a:xfrm>
            <a:off x="4062874" y="9030460"/>
            <a:ext cx="6074043" cy="5544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FEA6C6E-47A9-598B-7D93-36C53F5FC4A9}"/>
              </a:ext>
            </a:extLst>
          </p:cNvPr>
          <p:cNvCxnSpPr>
            <a:cxnSpLocks/>
            <a:stCxn id="62" idx="3"/>
          </p:cNvCxnSpPr>
          <p:nvPr/>
        </p:nvCxnSpPr>
        <p:spPr>
          <a:xfrm flipH="1">
            <a:off x="8603901" y="2205202"/>
            <a:ext cx="3873816" cy="2090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D22097E-F6BC-F0D8-A225-EE02DBF2D1AF}"/>
              </a:ext>
            </a:extLst>
          </p:cNvPr>
          <p:cNvSpPr txBox="1"/>
          <p:nvPr/>
        </p:nvSpPr>
        <p:spPr>
          <a:xfrm>
            <a:off x="7565283" y="3792376"/>
            <a:ext cx="1015663" cy="41094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自社の取り組みに関連する分野を選び、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全て赤い枠の○をつけてください。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（複数選択可）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A01CCE5A-AE66-5427-F469-C839CB411D6D}"/>
              </a:ext>
            </a:extLst>
          </p:cNvPr>
          <p:cNvSpPr/>
          <p:nvPr/>
        </p:nvSpPr>
        <p:spPr>
          <a:xfrm>
            <a:off x="7588238" y="3687953"/>
            <a:ext cx="1015663" cy="42138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EDEC8EB3-F593-A356-6A51-9AB2E085EBFF}"/>
              </a:ext>
            </a:extLst>
          </p:cNvPr>
          <p:cNvSpPr/>
          <p:nvPr/>
        </p:nvSpPr>
        <p:spPr>
          <a:xfrm>
            <a:off x="1016107" y="244934"/>
            <a:ext cx="2979417" cy="581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B8B4AC5-BFBE-0621-5921-CE068FD9C197}"/>
              </a:ext>
            </a:extLst>
          </p:cNvPr>
          <p:cNvCxnSpPr>
            <a:cxnSpLocks/>
          </p:cNvCxnSpPr>
          <p:nvPr/>
        </p:nvCxnSpPr>
        <p:spPr>
          <a:xfrm flipV="1">
            <a:off x="4006686" y="216416"/>
            <a:ext cx="525838" cy="110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8CAE8AC-C003-CF20-F94D-703BCAE58E9B}"/>
              </a:ext>
            </a:extLst>
          </p:cNvPr>
          <p:cNvSpPr txBox="1"/>
          <p:nvPr/>
        </p:nvSpPr>
        <p:spPr>
          <a:xfrm>
            <a:off x="4530309" y="137387"/>
            <a:ext cx="561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ビジネスのカテゴリーが３つに分かれています（２、３ページを参照）。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昨年度までの選定企業のページを参考に、自社の取り組みに合致するカテゴリーを選択し、応募シートを作成してください。</a:t>
            </a: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35140040-CA66-F6D3-1202-F3F8E72883D1}"/>
              </a:ext>
            </a:extLst>
          </p:cNvPr>
          <p:cNvSpPr/>
          <p:nvPr/>
        </p:nvSpPr>
        <p:spPr>
          <a:xfrm>
            <a:off x="12422147" y="1626710"/>
            <a:ext cx="379453" cy="6777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4518E9A5-5E90-3BB5-F7B4-A145F40F2F49}"/>
              </a:ext>
            </a:extLst>
          </p:cNvPr>
          <p:cNvSpPr txBox="1"/>
          <p:nvPr/>
        </p:nvSpPr>
        <p:spPr>
          <a:xfrm>
            <a:off x="11978453" y="1965583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9EAA0D-BC9C-439C-FEBF-CF8B6DF277FD}"/>
              </a:ext>
            </a:extLst>
          </p:cNvPr>
          <p:cNvSpPr txBox="1"/>
          <p:nvPr/>
        </p:nvSpPr>
        <p:spPr>
          <a:xfrm>
            <a:off x="11500748" y="-445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様式１</a:t>
            </a:r>
          </a:p>
        </p:txBody>
      </p:sp>
    </p:spTree>
    <p:extLst>
      <p:ext uri="{BB962C8B-B14F-4D97-AF65-F5344CB8AC3E}">
        <p14:creationId xmlns:p14="http://schemas.microsoft.com/office/powerpoint/2010/main" val="66725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87090A5-5F0F-AB87-F411-2DFE21867039}"/>
              </a:ext>
            </a:extLst>
          </p:cNvPr>
          <p:cNvCxnSpPr>
            <a:cxnSpLocks/>
          </p:cNvCxnSpPr>
          <p:nvPr/>
        </p:nvCxnSpPr>
        <p:spPr>
          <a:xfrm>
            <a:off x="4777317" y="513038"/>
            <a:ext cx="6151165" cy="0"/>
          </a:xfrm>
          <a:prstGeom prst="line">
            <a:avLst/>
          </a:prstGeom>
          <a:ln w="57150">
            <a:gradFill>
              <a:gsLst>
                <a:gs pos="100000">
                  <a:schemeClr val="bg1"/>
                </a:gs>
                <a:gs pos="50000">
                  <a:srgbClr val="EE8298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7B53722-8403-7ED2-DD70-832F1B2A1AC7}"/>
              </a:ext>
            </a:extLst>
          </p:cNvPr>
          <p:cNvSpPr/>
          <p:nvPr/>
        </p:nvSpPr>
        <p:spPr>
          <a:xfrm>
            <a:off x="6515100" y="2040467"/>
            <a:ext cx="2478617" cy="228600"/>
          </a:xfrm>
          <a:prstGeom prst="roundRect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｜具体的な取組･成果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FF972D-E02E-C0BB-ABAF-F62A2F9FE01E}"/>
              </a:ext>
            </a:extLst>
          </p:cNvPr>
          <p:cNvSpPr txBox="1"/>
          <p:nvPr/>
        </p:nvSpPr>
        <p:spPr>
          <a:xfrm>
            <a:off x="6405469" y="2293367"/>
            <a:ext cx="2695074" cy="6656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0940EF-D92D-0835-9C7D-09A753BF479C}"/>
              </a:ext>
            </a:extLst>
          </p:cNvPr>
          <p:cNvSpPr txBox="1"/>
          <p:nvPr/>
        </p:nvSpPr>
        <p:spPr>
          <a:xfrm>
            <a:off x="9334500" y="1022351"/>
            <a:ext cx="2695074" cy="39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708BF81-56CF-C0ED-1134-226511D90725}"/>
              </a:ext>
            </a:extLst>
          </p:cNvPr>
          <p:cNvSpPr/>
          <p:nvPr/>
        </p:nvSpPr>
        <p:spPr>
          <a:xfrm>
            <a:off x="9488448" y="5117254"/>
            <a:ext cx="2478617" cy="228600"/>
          </a:xfrm>
          <a:prstGeom prst="roundRect">
            <a:avLst>
              <a:gd name="adj" fmla="val 50000"/>
            </a:avLst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当社にとっての</a:t>
            </a:r>
            <a:r>
              <a:rPr kumimoji="1" lang="en-US" altLang="ja-JP" sz="1200" b="1"/>
              <a:t>SDGs</a:t>
            </a:r>
            <a:r>
              <a:rPr kumimoji="1" lang="ja-JP" altLang="en-US" sz="1200" b="1"/>
              <a:t>ビジョン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3A3DDF-351C-99D7-688D-1DCE1993D994}"/>
              </a:ext>
            </a:extLst>
          </p:cNvPr>
          <p:cNvSpPr txBox="1"/>
          <p:nvPr/>
        </p:nvSpPr>
        <p:spPr>
          <a:xfrm>
            <a:off x="9488449" y="5446607"/>
            <a:ext cx="2436852" cy="1492249"/>
          </a:xfrm>
          <a:prstGeom prst="rect">
            <a:avLst/>
          </a:prstGeom>
          <a:noFill/>
          <a:ln w="38100">
            <a:solidFill>
              <a:srgbClr val="1CACE5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9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C3888B0-C2FA-5D1D-46C0-6C0CC4102DB2}"/>
              </a:ext>
            </a:extLst>
          </p:cNvPr>
          <p:cNvSpPr/>
          <p:nvPr/>
        </p:nvSpPr>
        <p:spPr>
          <a:xfrm flipV="1">
            <a:off x="10590894" y="7039609"/>
            <a:ext cx="273723" cy="152400"/>
          </a:xfrm>
          <a:prstGeom prst="triangle">
            <a:avLst/>
          </a:prstGeom>
          <a:solidFill>
            <a:srgbClr val="FFF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F8796F21-686F-7A48-9FA2-4CC6B2C569E1}"/>
              </a:ext>
            </a:extLst>
          </p:cNvPr>
          <p:cNvSpPr/>
          <p:nvPr/>
        </p:nvSpPr>
        <p:spPr>
          <a:xfrm flipV="1">
            <a:off x="10590893" y="6991774"/>
            <a:ext cx="273723" cy="152400"/>
          </a:xfrm>
          <a:prstGeom prst="triangle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1D3C4D-B173-CCF0-8D6F-BA115FC21F7C}"/>
              </a:ext>
            </a:extLst>
          </p:cNvPr>
          <p:cNvSpPr txBox="1"/>
          <p:nvPr/>
        </p:nvSpPr>
        <p:spPr>
          <a:xfrm>
            <a:off x="6400800" y="1022351"/>
            <a:ext cx="2695074" cy="944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/>
              <a:t>キャッチコピー</a:t>
            </a:r>
          </a:p>
        </p:txBody>
      </p:sp>
      <p:pic>
        <p:nvPicPr>
          <p:cNvPr id="19" name="図 18" descr="グラフ&#10;&#10;中程度の精度で自動的に生成された説明">
            <a:extLst>
              <a:ext uri="{FF2B5EF4-FFF2-40B4-BE49-F238E27FC236}">
                <a16:creationId xmlns:a16="http://schemas.microsoft.com/office/drawing/2014/main" id="{170ECC05-F286-EC07-CB11-E5F051B9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54" y="129669"/>
            <a:ext cx="1722120" cy="839764"/>
          </a:xfrm>
          <a:prstGeom prst="rect">
            <a:avLst/>
          </a:prstGeom>
        </p:spPr>
      </p:pic>
      <p:graphicFrame>
        <p:nvGraphicFramePr>
          <p:cNvPr id="21" name="表 21">
            <a:extLst>
              <a:ext uri="{FF2B5EF4-FFF2-40B4-BE49-F238E27FC236}">
                <a16:creationId xmlns:a16="http://schemas.microsoft.com/office/drawing/2014/main" id="{DFB2EC09-6944-DF68-2684-860885B3D788}"/>
              </a:ext>
            </a:extLst>
          </p:cNvPr>
          <p:cNvGraphicFramePr>
            <a:graphicFrameLocks noGrp="1"/>
          </p:cNvGraphicFramePr>
          <p:nvPr/>
        </p:nvGraphicFramePr>
        <p:xfrm>
          <a:off x="12422148" y="-1"/>
          <a:ext cx="379452" cy="960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452">
                  <a:extLst>
                    <a:ext uri="{9D8B030D-6E8A-4147-A177-3AD203B41FA5}">
                      <a16:colId xmlns:a16="http://schemas.microsoft.com/office/drawing/2014/main" val="9980723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環境･グリーン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8001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医療･介護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3361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防災･減災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8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4435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まちづくり･</a:t>
                      </a:r>
                      <a:endParaRPr kumimoji="1" lang="en-US" altLang="ja-JP" sz="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</a:rPr>
                        <a:t>コンパクトシティ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9195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共創協働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A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1923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自立分散型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8157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デジタル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474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健康･ヘルスケア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5912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アグリビジネス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608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伝統技術･文化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5A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3054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地域資源</a:t>
                      </a:r>
                      <a:endParaRPr kumimoji="1" lang="en-US" altLang="ja-JP" sz="800"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ja-JP" altLang="en-US" sz="600" b="1">
                          <a:solidFill>
                            <a:schemeClr val="bg1"/>
                          </a:solidFill>
                        </a:rPr>
                        <a:t>地産地消･地産外商</a:t>
                      </a:r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sz="6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6347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国際貢献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62450"/>
                  </a:ext>
                </a:extLst>
              </a:tr>
            </a:tbl>
          </a:graphicData>
        </a:graphic>
      </p:graphicFrame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CA2CE73-799A-FFB6-3941-3AC866C82C6C}"/>
              </a:ext>
            </a:extLst>
          </p:cNvPr>
          <p:cNvSpPr/>
          <p:nvPr/>
        </p:nvSpPr>
        <p:spPr>
          <a:xfrm>
            <a:off x="9488448" y="7256568"/>
            <a:ext cx="2478617" cy="206259"/>
          </a:xfrm>
          <a:prstGeom prst="roundRect">
            <a:avLst>
              <a:gd name="adj" fmla="val 50000"/>
            </a:avLst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今後の展望と求めるパートナー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19D952-2DC2-29DA-1905-FA0F616D78CB}"/>
              </a:ext>
            </a:extLst>
          </p:cNvPr>
          <p:cNvSpPr txBox="1"/>
          <p:nvPr/>
        </p:nvSpPr>
        <p:spPr>
          <a:xfrm>
            <a:off x="9488449" y="7585922"/>
            <a:ext cx="2436852" cy="1346412"/>
          </a:xfrm>
          <a:prstGeom prst="rect">
            <a:avLst/>
          </a:prstGeom>
          <a:noFill/>
          <a:ln w="38100">
            <a:solidFill>
              <a:srgbClr val="1CACE5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9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F623561-7777-17EB-8327-2BC3A581DDDF}"/>
              </a:ext>
            </a:extLst>
          </p:cNvPr>
          <p:cNvSpPr/>
          <p:nvPr/>
        </p:nvSpPr>
        <p:spPr>
          <a:xfrm>
            <a:off x="0" y="-2"/>
            <a:ext cx="882650" cy="882650"/>
          </a:xfrm>
          <a:prstGeom prst="rect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000" rtlCol="0" anchor="ctr"/>
          <a:lstStyle/>
          <a:p>
            <a:pPr algn="ctr"/>
            <a:r>
              <a:rPr kumimoji="1" lang="en-US" altLang="ja-JP" sz="4400" b="1"/>
              <a:t>00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660CB1-ECA0-7CF5-8247-25A7849B9217}"/>
              </a:ext>
            </a:extLst>
          </p:cNvPr>
          <p:cNvSpPr txBox="1"/>
          <p:nvPr/>
        </p:nvSpPr>
        <p:spPr>
          <a:xfrm>
            <a:off x="0" y="31750"/>
            <a:ext cx="8826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>
                <a:solidFill>
                  <a:schemeClr val="bg1"/>
                </a:solidFill>
              </a:rPr>
              <a:t>case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7D2772-6C4C-B8EC-7E50-C2C298BF3989}"/>
              </a:ext>
            </a:extLst>
          </p:cNvPr>
          <p:cNvSpPr txBox="1"/>
          <p:nvPr/>
        </p:nvSpPr>
        <p:spPr>
          <a:xfrm>
            <a:off x="554477" y="4332817"/>
            <a:ext cx="2821593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2200" b="1"/>
              <a:t>株式会社●●●●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8E24867-6C71-F9FC-D5FC-6B670520FC29}"/>
              </a:ext>
            </a:extLst>
          </p:cNvPr>
          <p:cNvSpPr/>
          <p:nvPr/>
        </p:nvSpPr>
        <p:spPr>
          <a:xfrm>
            <a:off x="3820026" y="4947930"/>
            <a:ext cx="2478617" cy="228600"/>
          </a:xfrm>
          <a:prstGeom prst="roundRect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｜事業者紹介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130C55-1728-6305-BFC5-A062D14932CC}"/>
              </a:ext>
            </a:extLst>
          </p:cNvPr>
          <p:cNvSpPr txBox="1"/>
          <p:nvPr/>
        </p:nvSpPr>
        <p:spPr>
          <a:xfrm>
            <a:off x="3648946" y="5257296"/>
            <a:ext cx="2695074" cy="153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2CF506E-61F4-D02B-53ED-25088069BC75}"/>
              </a:ext>
            </a:extLst>
          </p:cNvPr>
          <p:cNvSpPr/>
          <p:nvPr/>
        </p:nvSpPr>
        <p:spPr>
          <a:xfrm>
            <a:off x="3817098" y="6887436"/>
            <a:ext cx="2478617" cy="270151"/>
          </a:xfrm>
          <a:prstGeom prst="roundRect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｜経緯・背景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95E26C-61C5-C3A0-ECE3-8489882BF0AA}"/>
              </a:ext>
            </a:extLst>
          </p:cNvPr>
          <p:cNvSpPr txBox="1"/>
          <p:nvPr/>
        </p:nvSpPr>
        <p:spPr>
          <a:xfrm>
            <a:off x="3648452" y="7192009"/>
            <a:ext cx="2695074" cy="1809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9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6D7E9F-FA50-CE7F-5935-96D9FA16F05F}"/>
              </a:ext>
            </a:extLst>
          </p:cNvPr>
          <p:cNvSpPr/>
          <p:nvPr/>
        </p:nvSpPr>
        <p:spPr>
          <a:xfrm>
            <a:off x="462013" y="1048587"/>
            <a:ext cx="5836630" cy="3118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>
                <a:solidFill>
                  <a:schemeClr val="tx1"/>
                </a:solidFill>
              </a:rPr>
              <a:t>画像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2E74FD3-D55C-FFB6-3806-D2B7934D7B1F}"/>
              </a:ext>
            </a:extLst>
          </p:cNvPr>
          <p:cNvSpPr/>
          <p:nvPr/>
        </p:nvSpPr>
        <p:spPr>
          <a:xfrm>
            <a:off x="495300" y="4341701"/>
            <a:ext cx="59177" cy="351563"/>
          </a:xfrm>
          <a:prstGeom prst="roundRect">
            <a:avLst/>
          </a:prstGeom>
          <a:solidFill>
            <a:srgbClr val="1C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C8E8B2-498F-8746-D677-F9EF2CD1498D}"/>
              </a:ext>
            </a:extLst>
          </p:cNvPr>
          <p:cNvSpPr txBox="1"/>
          <p:nvPr/>
        </p:nvSpPr>
        <p:spPr>
          <a:xfrm>
            <a:off x="379452" y="4882117"/>
            <a:ext cx="2695074" cy="88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>
                <a:solidFill>
                  <a:srgbClr val="1CACE5"/>
                </a:solidFill>
              </a:rPr>
              <a:t>キャッチコピー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2488E6-57FF-939C-2A17-D0B035939DB6}"/>
              </a:ext>
            </a:extLst>
          </p:cNvPr>
          <p:cNvSpPr txBox="1"/>
          <p:nvPr/>
        </p:nvSpPr>
        <p:spPr>
          <a:xfrm>
            <a:off x="376523" y="7639897"/>
            <a:ext cx="591851" cy="1413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900"/>
              <a:t>住　所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ＴＥＬ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ＵＲＬ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代表者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設　立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資本金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従業員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9EAC58-BF84-69E5-FA70-691C0FD59C48}"/>
              </a:ext>
            </a:extLst>
          </p:cNvPr>
          <p:cNvSpPr txBox="1"/>
          <p:nvPr/>
        </p:nvSpPr>
        <p:spPr>
          <a:xfrm>
            <a:off x="976122" y="7639897"/>
            <a:ext cx="1630553" cy="1413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あああああ</a:t>
            </a:r>
            <a:endParaRPr kumimoji="1" lang="en-US" altLang="ja-JP" sz="90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844044-4886-63CA-C292-09A62F8EBA96}"/>
              </a:ext>
            </a:extLst>
          </p:cNvPr>
          <p:cNvSpPr txBox="1"/>
          <p:nvPr/>
        </p:nvSpPr>
        <p:spPr>
          <a:xfrm>
            <a:off x="514101" y="7359697"/>
            <a:ext cx="546349" cy="165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/>
              <a:t>高崎市</a:t>
            </a:r>
            <a:endParaRPr kumimoji="1" lang="en-US" altLang="ja-JP" sz="900"/>
          </a:p>
        </p:txBody>
      </p:sp>
      <p:pic>
        <p:nvPicPr>
          <p:cNvPr id="45" name="グラフィックス 44" descr="マーカー 単色塗りつぶし">
            <a:extLst>
              <a:ext uri="{FF2B5EF4-FFF2-40B4-BE49-F238E27FC236}">
                <a16:creationId xmlns:a16="http://schemas.microsoft.com/office/drawing/2014/main" id="{68A30C8F-C9B2-34B5-3C94-48FB6222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503" y="7392191"/>
            <a:ext cx="157922" cy="157922"/>
          </a:xfrm>
          <a:prstGeom prst="rect">
            <a:avLst/>
          </a:prstGeom>
        </p:spPr>
      </p:pic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74B72B6-734A-C337-675F-303B2EAA0321}"/>
              </a:ext>
            </a:extLst>
          </p:cNvPr>
          <p:cNvCxnSpPr/>
          <p:nvPr/>
        </p:nvCxnSpPr>
        <p:spPr>
          <a:xfrm>
            <a:off x="3568700" y="4947930"/>
            <a:ext cx="0" cy="398440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AF0E061-57A5-2055-61F6-0515C553C2B9}"/>
              </a:ext>
            </a:extLst>
          </p:cNvPr>
          <p:cNvCxnSpPr>
            <a:cxnSpLocks/>
          </p:cNvCxnSpPr>
          <p:nvPr/>
        </p:nvCxnSpPr>
        <p:spPr>
          <a:xfrm>
            <a:off x="9234728" y="1048587"/>
            <a:ext cx="0" cy="78837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C8441-9401-A140-FCEE-608B1845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65381B-2EEF-46BE-5231-A0DACF34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7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6BE1F7-3FB9-1E5C-AA67-27C29E48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2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539C21-0397-7BD6-D0C1-9F68B0B2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7" y="590066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594EE1D-3CAE-DC97-BB2E-136C3D01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3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B70FCDE-D762-6A8E-F7EC-892BE95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589141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DFE1959-4596-7D76-E8D7-66046EC4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41C7005-5CCB-7336-D217-E6EB32F8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6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5B2CFC1-6A3F-8A0F-9860-233BD947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BEAC32A-1E5D-A79C-C30C-04901478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4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AFF2212-7BBF-758E-4877-7211BB57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8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AC1E495-5F38-CA9C-C962-E2D04159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5772E83-68E9-03FD-A2CE-49F9E980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8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3F35BBCA-289F-6ADB-74A4-3B2CB51A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7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7068D431-16A0-C068-893F-C1A9FD89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6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3ED8F06E-0485-71B0-FC3C-342845AC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15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94E8C9B-18B0-452D-9858-044C4FE2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4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7EDCED3-C9E8-2B21-812A-04A463EEFBF6}"/>
              </a:ext>
            </a:extLst>
          </p:cNvPr>
          <p:cNvCxnSpPr/>
          <p:nvPr/>
        </p:nvCxnSpPr>
        <p:spPr>
          <a:xfrm>
            <a:off x="514101" y="7560733"/>
            <a:ext cx="228624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50000">
                  <a:srgbClr val="1CACE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CAAF6AB-251F-DB73-4D3E-5DB691DC7D1D}"/>
              </a:ext>
            </a:extLst>
          </p:cNvPr>
          <p:cNvCxnSpPr>
            <a:cxnSpLocks/>
          </p:cNvCxnSpPr>
          <p:nvPr/>
        </p:nvCxnSpPr>
        <p:spPr>
          <a:xfrm>
            <a:off x="4777317" y="513038"/>
            <a:ext cx="5501216" cy="0"/>
          </a:xfrm>
          <a:prstGeom prst="line">
            <a:avLst/>
          </a:prstGeom>
          <a:ln w="57150">
            <a:gradFill>
              <a:gsLst>
                <a:gs pos="100000">
                  <a:schemeClr val="bg1"/>
                </a:gs>
                <a:gs pos="50000">
                  <a:srgbClr val="1CACE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EC3A18-AF1D-8E7F-12D4-44EE686C766C}"/>
              </a:ext>
            </a:extLst>
          </p:cNvPr>
          <p:cNvSpPr txBox="1"/>
          <p:nvPr/>
        </p:nvSpPr>
        <p:spPr>
          <a:xfrm>
            <a:off x="1022218" y="327259"/>
            <a:ext cx="368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1CACE5"/>
                </a:solidFill>
              </a:rPr>
              <a:t>地域貢献</a:t>
            </a:r>
            <a:r>
              <a:rPr kumimoji="1" lang="en-US" altLang="ja-JP" sz="2000" b="1">
                <a:solidFill>
                  <a:srgbClr val="1CACE5"/>
                </a:solidFill>
              </a:rPr>
              <a:t>/</a:t>
            </a:r>
            <a:r>
              <a:rPr kumimoji="1" lang="ja-JP" altLang="en-US" sz="2000" b="1">
                <a:solidFill>
                  <a:srgbClr val="1CACE5"/>
                </a:solidFill>
              </a:rPr>
              <a:t>地域共創型ビジネス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D046D0C-10E9-BE8E-7405-6A4F5469E67A}"/>
              </a:ext>
            </a:extLst>
          </p:cNvPr>
          <p:cNvSpPr txBox="1"/>
          <p:nvPr/>
        </p:nvSpPr>
        <p:spPr>
          <a:xfrm>
            <a:off x="2769922" y="8262026"/>
            <a:ext cx="679156" cy="169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700"/>
              <a:t>WEB</a:t>
            </a:r>
            <a:r>
              <a:rPr kumimoji="1" lang="ja-JP" altLang="en-US" sz="700"/>
              <a:t>サイト</a:t>
            </a:r>
            <a:endParaRPr kumimoji="1" lang="en-US" altLang="ja-JP" sz="70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5F5B0AC-C6F1-074F-47FB-1DDC995E1734}"/>
              </a:ext>
            </a:extLst>
          </p:cNvPr>
          <p:cNvSpPr/>
          <p:nvPr/>
        </p:nvSpPr>
        <p:spPr>
          <a:xfrm>
            <a:off x="2847686" y="845692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>
                <a:solidFill>
                  <a:schemeClr val="tx1"/>
                </a:solidFill>
              </a:rPr>
              <a:t>QR</a:t>
            </a:r>
            <a:endParaRPr kumimoji="1" lang="ja-JP" altLang="en-US" sz="2000" b="1">
              <a:solidFill>
                <a:schemeClr val="tx1"/>
              </a:solidFill>
            </a:endParaRPr>
          </a:p>
        </p:txBody>
      </p:sp>
      <p:pic>
        <p:nvPicPr>
          <p:cNvPr id="3" name="グラフィックス 2" descr="建物 単色塗りつぶし">
            <a:extLst>
              <a:ext uri="{FF2B5EF4-FFF2-40B4-BE49-F238E27FC236}">
                <a16:creationId xmlns:a16="http://schemas.microsoft.com/office/drawing/2014/main" id="{50F07002-A306-500C-180A-E16A94908E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2875" y="4966978"/>
            <a:ext cx="180000" cy="180000"/>
          </a:xfrm>
          <a:prstGeom prst="rect">
            <a:avLst/>
          </a:prstGeom>
        </p:spPr>
      </p:pic>
      <p:pic>
        <p:nvPicPr>
          <p:cNvPr id="5" name="グラフィックス 4" descr="電球 単色塗りつぶし">
            <a:extLst>
              <a:ext uri="{FF2B5EF4-FFF2-40B4-BE49-F238E27FC236}">
                <a16:creationId xmlns:a16="http://schemas.microsoft.com/office/drawing/2014/main" id="{F479B2E4-F69C-4B6B-EAC2-BF27317C9F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882875" y="6932511"/>
            <a:ext cx="180000" cy="180000"/>
          </a:xfrm>
          <a:prstGeom prst="rect">
            <a:avLst/>
          </a:prstGeom>
        </p:spPr>
      </p:pic>
      <p:pic>
        <p:nvPicPr>
          <p:cNvPr id="7" name="グラフィックス 6" descr="棒グラフ (上昇) 単色塗りつぶし">
            <a:extLst>
              <a:ext uri="{FF2B5EF4-FFF2-40B4-BE49-F238E27FC236}">
                <a16:creationId xmlns:a16="http://schemas.microsoft.com/office/drawing/2014/main" id="{A89EC42A-8BBA-F7C8-A5D7-BC58F219253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73726" y="2064767"/>
            <a:ext cx="180000" cy="18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5479AE-916F-C945-599E-7892692FF1E2}"/>
              </a:ext>
            </a:extLst>
          </p:cNvPr>
          <p:cNvSpPr txBox="1"/>
          <p:nvPr/>
        </p:nvSpPr>
        <p:spPr>
          <a:xfrm>
            <a:off x="704952" y="1313515"/>
            <a:ext cx="1145858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ページ目に記載された内容を参照し、作成して下さい。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47632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7B53722-8403-7ED2-DD70-832F1B2A1AC7}"/>
              </a:ext>
            </a:extLst>
          </p:cNvPr>
          <p:cNvSpPr/>
          <p:nvPr/>
        </p:nvSpPr>
        <p:spPr>
          <a:xfrm>
            <a:off x="6515100" y="2040467"/>
            <a:ext cx="2478617" cy="228600"/>
          </a:xfrm>
          <a:prstGeom prst="roundRect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｜具体的な取組･成果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3FF972D-E02E-C0BB-ABAF-F62A2F9FE01E}"/>
              </a:ext>
            </a:extLst>
          </p:cNvPr>
          <p:cNvSpPr txBox="1"/>
          <p:nvPr/>
        </p:nvSpPr>
        <p:spPr>
          <a:xfrm>
            <a:off x="6400800" y="2343150"/>
            <a:ext cx="2695074" cy="6656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10940EF-D92D-0835-9C7D-09A753BF479C}"/>
              </a:ext>
            </a:extLst>
          </p:cNvPr>
          <p:cNvSpPr txBox="1"/>
          <p:nvPr/>
        </p:nvSpPr>
        <p:spPr>
          <a:xfrm>
            <a:off x="9334500" y="1022351"/>
            <a:ext cx="2695074" cy="399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708BF81-56CF-C0ED-1134-226511D90725}"/>
              </a:ext>
            </a:extLst>
          </p:cNvPr>
          <p:cNvSpPr/>
          <p:nvPr/>
        </p:nvSpPr>
        <p:spPr>
          <a:xfrm>
            <a:off x="9488448" y="5117254"/>
            <a:ext cx="2478617" cy="228600"/>
          </a:xfrm>
          <a:prstGeom prst="roundRect">
            <a:avLst>
              <a:gd name="adj" fmla="val 50000"/>
            </a:avLst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当社にとっての</a:t>
            </a:r>
            <a:r>
              <a:rPr kumimoji="1" lang="en-US" altLang="ja-JP" sz="1200" b="1"/>
              <a:t>SDGs</a:t>
            </a:r>
            <a:r>
              <a:rPr kumimoji="1" lang="ja-JP" altLang="en-US" sz="1200" b="1"/>
              <a:t>ビジョン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43A3DDF-351C-99D7-688D-1DCE1993D994}"/>
              </a:ext>
            </a:extLst>
          </p:cNvPr>
          <p:cNvSpPr txBox="1"/>
          <p:nvPr/>
        </p:nvSpPr>
        <p:spPr>
          <a:xfrm>
            <a:off x="9488449" y="5446607"/>
            <a:ext cx="2436852" cy="1492249"/>
          </a:xfrm>
          <a:prstGeom prst="rect">
            <a:avLst/>
          </a:prstGeom>
          <a:noFill/>
          <a:ln w="38100">
            <a:solidFill>
              <a:srgbClr val="64B73F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5C3888B0-C2FA-5D1D-46C0-6C0CC4102DB2}"/>
              </a:ext>
            </a:extLst>
          </p:cNvPr>
          <p:cNvSpPr/>
          <p:nvPr/>
        </p:nvSpPr>
        <p:spPr>
          <a:xfrm flipV="1">
            <a:off x="10590894" y="7039609"/>
            <a:ext cx="273723" cy="152400"/>
          </a:xfrm>
          <a:prstGeom prst="triangle">
            <a:avLst/>
          </a:prstGeom>
          <a:solidFill>
            <a:srgbClr val="FFF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F8796F21-686F-7A48-9FA2-4CC6B2C569E1}"/>
              </a:ext>
            </a:extLst>
          </p:cNvPr>
          <p:cNvSpPr/>
          <p:nvPr/>
        </p:nvSpPr>
        <p:spPr>
          <a:xfrm flipV="1">
            <a:off x="10590893" y="6991774"/>
            <a:ext cx="273723" cy="152400"/>
          </a:xfrm>
          <a:prstGeom prst="triangle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1D3C4D-B173-CCF0-8D6F-BA115FC21F7C}"/>
              </a:ext>
            </a:extLst>
          </p:cNvPr>
          <p:cNvSpPr txBox="1"/>
          <p:nvPr/>
        </p:nvSpPr>
        <p:spPr>
          <a:xfrm>
            <a:off x="6400800" y="1022351"/>
            <a:ext cx="2695074" cy="9440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/>
              <a:t>キャッチコピー</a:t>
            </a:r>
          </a:p>
        </p:txBody>
      </p:sp>
      <p:pic>
        <p:nvPicPr>
          <p:cNvPr id="19" name="図 18" descr="グラフ&#10;&#10;中程度の精度で自動的に生成された説明">
            <a:extLst>
              <a:ext uri="{FF2B5EF4-FFF2-40B4-BE49-F238E27FC236}">
                <a16:creationId xmlns:a16="http://schemas.microsoft.com/office/drawing/2014/main" id="{170ECC05-F286-EC07-CB11-E5F051B9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54" y="129669"/>
            <a:ext cx="1722120" cy="839764"/>
          </a:xfrm>
          <a:prstGeom prst="rect">
            <a:avLst/>
          </a:prstGeom>
        </p:spPr>
      </p:pic>
      <p:graphicFrame>
        <p:nvGraphicFramePr>
          <p:cNvPr id="21" name="表 21">
            <a:extLst>
              <a:ext uri="{FF2B5EF4-FFF2-40B4-BE49-F238E27FC236}">
                <a16:creationId xmlns:a16="http://schemas.microsoft.com/office/drawing/2014/main" id="{DFB2EC09-6944-DF68-2684-860885B3D788}"/>
              </a:ext>
            </a:extLst>
          </p:cNvPr>
          <p:cNvGraphicFramePr>
            <a:graphicFrameLocks noGrp="1"/>
          </p:cNvGraphicFramePr>
          <p:nvPr/>
        </p:nvGraphicFramePr>
        <p:xfrm>
          <a:off x="12422148" y="-1"/>
          <a:ext cx="379452" cy="960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9452">
                  <a:extLst>
                    <a:ext uri="{9D8B030D-6E8A-4147-A177-3AD203B41FA5}">
                      <a16:colId xmlns:a16="http://schemas.microsoft.com/office/drawing/2014/main" val="9980723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環境･グリーン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BB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8001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医療･介護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8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3361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防災･減災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8A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4435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まちづくり･</a:t>
                      </a:r>
                      <a:endParaRPr kumimoji="1" lang="en-US" altLang="ja-JP" sz="800"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700" b="1">
                          <a:solidFill>
                            <a:schemeClr val="bg1"/>
                          </a:solidFill>
                        </a:rPr>
                        <a:t>コンパクトシティ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BD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89195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共創協働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A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1923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自立分散型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9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8157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デジタル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7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474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健康･ヘルスケア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15912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アグリビジネス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9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9608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伝統技術･文化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5A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3054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>
                          <a:solidFill>
                            <a:schemeClr val="bg1"/>
                          </a:solidFill>
                        </a:rPr>
                        <a:t>地域資源</a:t>
                      </a:r>
                      <a:endParaRPr kumimoji="1" lang="en-US" altLang="ja-JP" sz="800"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ja-JP" altLang="en-US" sz="600" b="1">
                          <a:solidFill>
                            <a:schemeClr val="bg1"/>
                          </a:solidFill>
                        </a:rPr>
                        <a:t>地産地消･地産外商</a:t>
                      </a:r>
                      <a:r>
                        <a:rPr kumimoji="1" lang="en-US" altLang="ja-JP" sz="600" b="1">
                          <a:solidFill>
                            <a:schemeClr val="bg1"/>
                          </a:solidFill>
                        </a:rPr>
                        <a:t>)</a:t>
                      </a:r>
                      <a:endParaRPr kumimoji="1" lang="ja-JP" altLang="en-US" sz="6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36347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1" dirty="0">
                          <a:solidFill>
                            <a:schemeClr val="bg1"/>
                          </a:solidFill>
                        </a:rPr>
                        <a:t>国際貢献</a:t>
                      </a:r>
                    </a:p>
                  </a:txBody>
                  <a:tcPr marL="0" marR="0" marT="0" marB="0" vert="ea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62450"/>
                  </a:ext>
                </a:extLst>
              </a:tr>
            </a:tbl>
          </a:graphicData>
        </a:graphic>
      </p:graphicFrame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CA2CE73-799A-FFB6-3941-3AC866C82C6C}"/>
              </a:ext>
            </a:extLst>
          </p:cNvPr>
          <p:cNvSpPr/>
          <p:nvPr/>
        </p:nvSpPr>
        <p:spPr>
          <a:xfrm>
            <a:off x="9488448" y="7256568"/>
            <a:ext cx="2478617" cy="206259"/>
          </a:xfrm>
          <a:prstGeom prst="roundRect">
            <a:avLst>
              <a:gd name="adj" fmla="val 50000"/>
            </a:avLst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今後の展望と求めるパートナー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19D952-2DC2-29DA-1905-FA0F616D78CB}"/>
              </a:ext>
            </a:extLst>
          </p:cNvPr>
          <p:cNvSpPr txBox="1"/>
          <p:nvPr/>
        </p:nvSpPr>
        <p:spPr>
          <a:xfrm>
            <a:off x="9488449" y="7585922"/>
            <a:ext cx="2436852" cy="1346412"/>
          </a:xfrm>
          <a:prstGeom prst="rect">
            <a:avLst/>
          </a:prstGeom>
          <a:noFill/>
          <a:ln w="38100">
            <a:solidFill>
              <a:srgbClr val="64B73F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F623561-7777-17EB-8327-2BC3A581DDDF}"/>
              </a:ext>
            </a:extLst>
          </p:cNvPr>
          <p:cNvSpPr/>
          <p:nvPr/>
        </p:nvSpPr>
        <p:spPr>
          <a:xfrm>
            <a:off x="0" y="-2"/>
            <a:ext cx="882650" cy="882650"/>
          </a:xfrm>
          <a:prstGeom prst="rect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000" rtlCol="0" anchor="ctr"/>
          <a:lstStyle/>
          <a:p>
            <a:pPr algn="ctr"/>
            <a:r>
              <a:rPr kumimoji="1" lang="en-US" altLang="ja-JP" sz="4400" b="1"/>
              <a:t>00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660CB1-ECA0-7CF5-8247-25A7849B9217}"/>
              </a:ext>
            </a:extLst>
          </p:cNvPr>
          <p:cNvSpPr txBox="1"/>
          <p:nvPr/>
        </p:nvSpPr>
        <p:spPr>
          <a:xfrm>
            <a:off x="0" y="31750"/>
            <a:ext cx="88265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>
                <a:solidFill>
                  <a:schemeClr val="bg1"/>
                </a:solidFill>
              </a:rPr>
              <a:t>case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7D2772-6C4C-B8EC-7E50-C2C298BF3989}"/>
              </a:ext>
            </a:extLst>
          </p:cNvPr>
          <p:cNvSpPr txBox="1"/>
          <p:nvPr/>
        </p:nvSpPr>
        <p:spPr>
          <a:xfrm>
            <a:off x="554477" y="4332817"/>
            <a:ext cx="4744591" cy="3693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2200" b="1"/>
              <a:t>株式会社●●●●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28E24867-6C71-F9FC-D5FC-6B670520FC29}"/>
              </a:ext>
            </a:extLst>
          </p:cNvPr>
          <p:cNvSpPr/>
          <p:nvPr/>
        </p:nvSpPr>
        <p:spPr>
          <a:xfrm>
            <a:off x="3820026" y="4947930"/>
            <a:ext cx="2478617" cy="228600"/>
          </a:xfrm>
          <a:prstGeom prst="roundRect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｜事業者紹介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6130C55-1728-6305-BFC5-A062D14932CC}"/>
              </a:ext>
            </a:extLst>
          </p:cNvPr>
          <p:cNvSpPr txBox="1"/>
          <p:nvPr/>
        </p:nvSpPr>
        <p:spPr>
          <a:xfrm>
            <a:off x="3705726" y="5250613"/>
            <a:ext cx="2695074" cy="1531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2CF506E-61F4-D02B-53ED-25088069BC75}"/>
              </a:ext>
            </a:extLst>
          </p:cNvPr>
          <p:cNvSpPr/>
          <p:nvPr/>
        </p:nvSpPr>
        <p:spPr>
          <a:xfrm>
            <a:off x="3817098" y="6887436"/>
            <a:ext cx="2478617" cy="270151"/>
          </a:xfrm>
          <a:prstGeom prst="roundRect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/>
              <a:t>　｜経緯・背景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95E26C-61C5-C3A0-ECE3-8489882BF0AA}"/>
              </a:ext>
            </a:extLst>
          </p:cNvPr>
          <p:cNvSpPr txBox="1"/>
          <p:nvPr/>
        </p:nvSpPr>
        <p:spPr>
          <a:xfrm>
            <a:off x="3702798" y="7190120"/>
            <a:ext cx="2695074" cy="1809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1050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06D7E9F-FA50-CE7F-5935-96D9FA16F05F}"/>
              </a:ext>
            </a:extLst>
          </p:cNvPr>
          <p:cNvSpPr/>
          <p:nvPr/>
        </p:nvSpPr>
        <p:spPr>
          <a:xfrm>
            <a:off x="462013" y="1048587"/>
            <a:ext cx="5836630" cy="31182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>
                <a:solidFill>
                  <a:schemeClr val="tx1"/>
                </a:solidFill>
              </a:rPr>
              <a:t>画像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2E74FD3-D55C-FFB6-3806-D2B7934D7B1F}"/>
              </a:ext>
            </a:extLst>
          </p:cNvPr>
          <p:cNvSpPr/>
          <p:nvPr/>
        </p:nvSpPr>
        <p:spPr>
          <a:xfrm>
            <a:off x="495300" y="4341701"/>
            <a:ext cx="59177" cy="351563"/>
          </a:xfrm>
          <a:prstGeom prst="roundRect">
            <a:avLst/>
          </a:prstGeom>
          <a:solidFill>
            <a:srgbClr val="64B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0C8E8B2-498F-8746-D677-F9EF2CD1498D}"/>
              </a:ext>
            </a:extLst>
          </p:cNvPr>
          <p:cNvSpPr txBox="1"/>
          <p:nvPr/>
        </p:nvSpPr>
        <p:spPr>
          <a:xfrm>
            <a:off x="379452" y="4882117"/>
            <a:ext cx="2695074" cy="88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b="1">
                <a:solidFill>
                  <a:srgbClr val="64B73F"/>
                </a:solidFill>
              </a:rPr>
              <a:t>キャッチコピー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2488E6-57FF-939C-2A17-D0B035939DB6}"/>
              </a:ext>
            </a:extLst>
          </p:cNvPr>
          <p:cNvSpPr txBox="1"/>
          <p:nvPr/>
        </p:nvSpPr>
        <p:spPr>
          <a:xfrm>
            <a:off x="376523" y="7639897"/>
            <a:ext cx="591851" cy="1413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900"/>
              <a:t>住　所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ＴＥＬ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ＵＲＬ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代表者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設　立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資本金</a:t>
            </a:r>
            <a:endParaRPr kumimoji="1" lang="en-US" altLang="ja-JP" sz="900"/>
          </a:p>
          <a:p>
            <a:pPr>
              <a:lnSpc>
                <a:spcPct val="110000"/>
              </a:lnSpc>
            </a:pPr>
            <a:r>
              <a:rPr kumimoji="1" lang="ja-JP" altLang="en-US" sz="900"/>
              <a:t>従業員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9EAC58-BF84-69E5-FA70-691C0FD59C48}"/>
              </a:ext>
            </a:extLst>
          </p:cNvPr>
          <p:cNvSpPr txBox="1"/>
          <p:nvPr/>
        </p:nvSpPr>
        <p:spPr>
          <a:xfrm>
            <a:off x="976122" y="7639897"/>
            <a:ext cx="1630553" cy="14136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endParaRPr kumimoji="1" lang="en-US" altLang="ja-JP" sz="9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C844044-4886-63CA-C292-09A62F8EBA96}"/>
              </a:ext>
            </a:extLst>
          </p:cNvPr>
          <p:cNvSpPr txBox="1"/>
          <p:nvPr/>
        </p:nvSpPr>
        <p:spPr>
          <a:xfrm>
            <a:off x="514101" y="7359697"/>
            <a:ext cx="546349" cy="165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kumimoji="1" lang="ja-JP" altLang="en-US" sz="900"/>
              <a:t>高崎市</a:t>
            </a:r>
            <a:endParaRPr kumimoji="1" lang="en-US" altLang="ja-JP" sz="900"/>
          </a:p>
        </p:txBody>
      </p:sp>
      <p:pic>
        <p:nvPicPr>
          <p:cNvPr id="45" name="グラフィックス 44" descr="マーカー 単色塗りつぶし">
            <a:extLst>
              <a:ext uri="{FF2B5EF4-FFF2-40B4-BE49-F238E27FC236}">
                <a16:creationId xmlns:a16="http://schemas.microsoft.com/office/drawing/2014/main" id="{68A30C8F-C9B2-34B5-3C94-48FB6222E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503" y="7392191"/>
            <a:ext cx="157922" cy="157922"/>
          </a:xfrm>
          <a:prstGeom prst="rect">
            <a:avLst/>
          </a:prstGeom>
        </p:spPr>
      </p:pic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E74B72B6-734A-C337-675F-303B2EAA0321}"/>
              </a:ext>
            </a:extLst>
          </p:cNvPr>
          <p:cNvCxnSpPr/>
          <p:nvPr/>
        </p:nvCxnSpPr>
        <p:spPr>
          <a:xfrm>
            <a:off x="3568700" y="4947930"/>
            <a:ext cx="0" cy="398440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AF0E061-57A5-2055-61F6-0515C553C2B9}"/>
              </a:ext>
            </a:extLst>
          </p:cNvPr>
          <p:cNvCxnSpPr>
            <a:cxnSpLocks/>
          </p:cNvCxnSpPr>
          <p:nvPr/>
        </p:nvCxnSpPr>
        <p:spPr>
          <a:xfrm>
            <a:off x="9234728" y="1048587"/>
            <a:ext cx="0" cy="788374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C8441-9401-A140-FCEE-608B18453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065381B-2EEF-46BE-5231-A0DACF34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87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76BE1F7-3FB9-1E5C-AA67-27C29E48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2" y="589205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5539C21-0397-7BD6-D0C1-9F68B0B2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57" y="590066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594EE1D-3CAE-DC97-BB2E-136C3D01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93" y="589596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B70FCDE-D762-6A8E-F7EC-892BE95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589141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DFE1959-4596-7D76-E8D7-66046EC4A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2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41C7005-5CCB-7336-D217-E6EB32F83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6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5B2CFC1-6A3F-8A0F-9860-233BD947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BEAC32A-1E5D-A79C-C30C-04901478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4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6AFF2212-7BBF-758E-4877-7211BB57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8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AC1E495-5F38-CA9C-C962-E2D04159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70" y="637099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5772E83-68E9-03FD-A2CE-49F9E980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8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3F35BBCA-289F-6ADB-74A4-3B2CB51A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7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7068D431-16A0-C068-893F-C1A9FD89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56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3ED8F06E-0485-71B0-FC3C-342845AC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15" y="684992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F94E8C9B-18B0-452D-9858-044C4FE2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4" y="685090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7EDCED3-C9E8-2B21-812A-04A463EEFBF6}"/>
              </a:ext>
            </a:extLst>
          </p:cNvPr>
          <p:cNvCxnSpPr/>
          <p:nvPr/>
        </p:nvCxnSpPr>
        <p:spPr>
          <a:xfrm>
            <a:off x="514101" y="7560733"/>
            <a:ext cx="2286249" cy="0"/>
          </a:xfrm>
          <a:prstGeom prst="line">
            <a:avLst/>
          </a:prstGeom>
          <a:ln w="19050">
            <a:gradFill>
              <a:gsLst>
                <a:gs pos="100000">
                  <a:schemeClr val="bg1"/>
                </a:gs>
                <a:gs pos="50000">
                  <a:srgbClr val="64B73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CAAF6AB-251F-DB73-4D3E-5DB691DC7D1D}"/>
              </a:ext>
            </a:extLst>
          </p:cNvPr>
          <p:cNvCxnSpPr>
            <a:cxnSpLocks/>
          </p:cNvCxnSpPr>
          <p:nvPr/>
        </p:nvCxnSpPr>
        <p:spPr>
          <a:xfrm>
            <a:off x="3613150" y="513038"/>
            <a:ext cx="6665383" cy="0"/>
          </a:xfrm>
          <a:prstGeom prst="line">
            <a:avLst/>
          </a:prstGeom>
          <a:ln w="57150">
            <a:gradFill>
              <a:gsLst>
                <a:gs pos="100000">
                  <a:schemeClr val="bg1"/>
                </a:gs>
                <a:gs pos="50000">
                  <a:srgbClr val="64B73F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EC3A18-AF1D-8E7F-12D4-44EE686C766C}"/>
              </a:ext>
            </a:extLst>
          </p:cNvPr>
          <p:cNvSpPr txBox="1"/>
          <p:nvPr/>
        </p:nvSpPr>
        <p:spPr>
          <a:xfrm>
            <a:off x="1022218" y="327259"/>
            <a:ext cx="323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64B73F"/>
                </a:solidFill>
              </a:rPr>
              <a:t>環境配慮型ビジネス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D046D0C-10E9-BE8E-7405-6A4F5469E67A}"/>
              </a:ext>
            </a:extLst>
          </p:cNvPr>
          <p:cNvSpPr txBox="1"/>
          <p:nvPr/>
        </p:nvSpPr>
        <p:spPr>
          <a:xfrm>
            <a:off x="2769922" y="8262026"/>
            <a:ext cx="679156" cy="169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ja-JP" sz="700"/>
              <a:t>WEB</a:t>
            </a:r>
            <a:r>
              <a:rPr kumimoji="1" lang="ja-JP" altLang="en-US" sz="700"/>
              <a:t>サイト</a:t>
            </a:r>
            <a:endParaRPr kumimoji="1" lang="en-US" altLang="ja-JP" sz="70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5F5B0AC-C6F1-074F-47FB-1DDC995E1734}"/>
              </a:ext>
            </a:extLst>
          </p:cNvPr>
          <p:cNvSpPr/>
          <p:nvPr/>
        </p:nvSpPr>
        <p:spPr>
          <a:xfrm>
            <a:off x="2847686" y="8456927"/>
            <a:ext cx="504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>
                <a:solidFill>
                  <a:schemeClr val="tx1"/>
                </a:solidFill>
              </a:rPr>
              <a:t>QR</a:t>
            </a:r>
            <a:endParaRPr kumimoji="1" lang="ja-JP" altLang="en-US" sz="2000" b="1">
              <a:solidFill>
                <a:schemeClr val="tx1"/>
              </a:solidFill>
            </a:endParaRPr>
          </a:p>
        </p:txBody>
      </p:sp>
      <p:pic>
        <p:nvPicPr>
          <p:cNvPr id="3" name="グラフィックス 2" descr="建物 単色塗りつぶし">
            <a:extLst>
              <a:ext uri="{FF2B5EF4-FFF2-40B4-BE49-F238E27FC236}">
                <a16:creationId xmlns:a16="http://schemas.microsoft.com/office/drawing/2014/main" id="{50F07002-A306-500C-180A-E16A94908E8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2875" y="4966978"/>
            <a:ext cx="180000" cy="180000"/>
          </a:xfrm>
          <a:prstGeom prst="rect">
            <a:avLst/>
          </a:prstGeom>
        </p:spPr>
      </p:pic>
      <p:pic>
        <p:nvPicPr>
          <p:cNvPr id="5" name="グラフィックス 4" descr="電球 単色塗りつぶし">
            <a:extLst>
              <a:ext uri="{FF2B5EF4-FFF2-40B4-BE49-F238E27FC236}">
                <a16:creationId xmlns:a16="http://schemas.microsoft.com/office/drawing/2014/main" id="{F479B2E4-F69C-4B6B-EAC2-BF27317C9F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882875" y="6932511"/>
            <a:ext cx="180000" cy="180000"/>
          </a:xfrm>
          <a:prstGeom prst="rect">
            <a:avLst/>
          </a:prstGeom>
        </p:spPr>
      </p:pic>
      <p:pic>
        <p:nvPicPr>
          <p:cNvPr id="7" name="グラフィックス 6" descr="棒グラフ (上昇) 単色塗りつぶし">
            <a:extLst>
              <a:ext uri="{FF2B5EF4-FFF2-40B4-BE49-F238E27FC236}">
                <a16:creationId xmlns:a16="http://schemas.microsoft.com/office/drawing/2014/main" id="{A89EC42A-8BBA-F7C8-A5D7-BC58F219253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73726" y="2064767"/>
            <a:ext cx="180000" cy="18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45BB14-4A5F-BA4F-BF09-F94114E9F2AC}"/>
              </a:ext>
            </a:extLst>
          </p:cNvPr>
          <p:cNvSpPr txBox="1"/>
          <p:nvPr/>
        </p:nvSpPr>
        <p:spPr>
          <a:xfrm>
            <a:off x="704952" y="1313515"/>
            <a:ext cx="1145858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3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ページ目に記載された内容を参照し、作成して下さい。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9278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795</Words>
  <Application>Microsoft Office PowerPoint</Application>
  <PresentationFormat>A3 297x420 mm</PresentationFormat>
  <Paragraphs>156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BIZ UDPゴシック</vt:lpstr>
      <vt:lpstr>ＭＳ 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2025-09-05T05:32:00Z</dcterms:created>
  <dcterms:modified xsi:type="dcterms:W3CDTF">2025-09-05T05:32:02Z</dcterms:modified>
</cp:coreProperties>
</file>