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sldIdLst>
    <p:sldId id="256" r:id="rId2"/>
    <p:sldId id="258" r:id="rId3"/>
    <p:sldId id="265" r:id="rId4"/>
    <p:sldId id="260" r:id="rId5"/>
    <p:sldId id="261" r:id="rId6"/>
    <p:sldId id="263" r:id="rId7"/>
    <p:sldId id="264" r:id="rId8"/>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72" autoAdjust="0"/>
    <p:restoredTop sz="94660"/>
  </p:normalViewPr>
  <p:slideViewPr>
    <p:cSldViewPr snapToGrid="0" showGuides="1">
      <p:cViewPr varScale="1">
        <p:scale>
          <a:sx n="79" d="100"/>
          <a:sy n="79" d="100"/>
        </p:scale>
        <p:origin x="3372"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E34E6F9-A7FF-4645-9E05-72625B734D70}" type="datetimeFigureOut">
              <a:rPr kumimoji="1" lang="ja-JP" altLang="en-US" smtClean="0"/>
              <a:t>2025/4/11</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C9BD6E8-4A3C-458B-B646-C6933562ED74}" type="slidenum">
              <a:rPr kumimoji="1" lang="ja-JP" altLang="en-US" smtClean="0"/>
              <a:t>‹#›</a:t>
            </a:fld>
            <a:endParaRPr kumimoji="1" lang="ja-JP" altLang="en-US"/>
          </a:p>
        </p:txBody>
      </p:sp>
    </p:spTree>
    <p:extLst>
      <p:ext uri="{BB962C8B-B14F-4D97-AF65-F5344CB8AC3E}">
        <p14:creationId xmlns:p14="http://schemas.microsoft.com/office/powerpoint/2010/main" val="28568714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6" name="Slide Number Placeholder 5"/>
          <p:cNvSpPr>
            <a:spLocks noGrp="1"/>
          </p:cNvSpPr>
          <p:nvPr>
            <p:ph type="sldNum" sz="quarter" idx="12"/>
          </p:nvPr>
        </p:nvSpPr>
        <p:spPr/>
        <p:txBody>
          <a:bodyPr/>
          <a:lstStyle/>
          <a:p>
            <a:fld id="{A763930E-11EF-4248-8263-B2307074A718}" type="slidenum">
              <a:rPr kumimoji="1" lang="ja-JP" altLang="en-US" smtClean="0"/>
              <a:t>‹#›</a:t>
            </a:fld>
            <a:endParaRPr kumimoji="1" lang="ja-JP" altLang="en-US"/>
          </a:p>
        </p:txBody>
      </p:sp>
      <p:sp>
        <p:nvSpPr>
          <p:cNvPr id="8" name="Footer Placeholder 4">
            <a:extLst>
              <a:ext uri="{FF2B5EF4-FFF2-40B4-BE49-F238E27FC236}">
                <a16:creationId xmlns:a16="http://schemas.microsoft.com/office/drawing/2014/main" id="{104BBBA7-818E-7C6E-F1A4-6790A35ABCD9}"/>
              </a:ext>
            </a:extLst>
          </p:cNvPr>
          <p:cNvSpPr>
            <a:spLocks noGrp="1"/>
          </p:cNvSpPr>
          <p:nvPr>
            <p:ph type="ftr" sz="quarter" idx="3"/>
          </p:nvPr>
        </p:nvSpPr>
        <p:spPr>
          <a:xfrm>
            <a:off x="2222286" y="9588843"/>
            <a:ext cx="4164226"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a:t>尾瀬ネイチャーラーニング モデルプログラム（小学校 活用編）</a:t>
            </a:r>
            <a:endParaRPr kumimoji="1" lang="ja-JP" altLang="en-US" dirty="0"/>
          </a:p>
        </p:txBody>
      </p:sp>
    </p:spTree>
    <p:extLst>
      <p:ext uri="{BB962C8B-B14F-4D97-AF65-F5344CB8AC3E}">
        <p14:creationId xmlns:p14="http://schemas.microsoft.com/office/powerpoint/2010/main" val="1435924960"/>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3"/>
          </p:nvPr>
        </p:nvSpPr>
        <p:spPr>
          <a:xfrm>
            <a:off x="2222286" y="9588843"/>
            <a:ext cx="4164226"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a:t>尾瀬ネイチャーラーニング モデルプログラム（小学校 活用編）</a:t>
            </a:r>
            <a:endParaRPr kumimoji="1" lang="ja-JP" altLang="en-US" dirty="0"/>
          </a:p>
        </p:txBody>
      </p:sp>
      <p:sp>
        <p:nvSpPr>
          <p:cNvPr id="6" name="Slide Number Placeholder 5"/>
          <p:cNvSpPr>
            <a:spLocks noGrp="1"/>
          </p:cNvSpPr>
          <p:nvPr>
            <p:ph type="sldNum" sz="quarter" idx="4"/>
          </p:nvPr>
        </p:nvSpPr>
        <p:spPr>
          <a:xfrm>
            <a:off x="5314950" y="9588843"/>
            <a:ext cx="1543050" cy="317157"/>
          </a:xfrm>
          <a:prstGeom prst="rect">
            <a:avLst/>
          </a:prstGeom>
        </p:spPr>
        <p:txBody>
          <a:bodyPr vert="horz" lIns="91440" tIns="45720" rIns="91440" bIns="45720" rtlCol="0" anchor="ctr"/>
          <a:lstStyle>
            <a:lvl1pPr algn="r">
              <a:defRPr sz="900">
                <a:solidFill>
                  <a:schemeClr val="tx1">
                    <a:tint val="75000"/>
                  </a:schemeClr>
                </a:solidFill>
              </a:defRPr>
            </a:lvl1pPr>
          </a:lstStyle>
          <a:p>
            <a:fld id="{A763930E-11EF-4248-8263-B2307074A718}"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C90671B2-2CB5-CFD4-250B-48C5920EC3E5}"/>
              </a:ext>
            </a:extLst>
          </p:cNvPr>
          <p:cNvCxnSpPr/>
          <p:nvPr userDrawn="1"/>
        </p:nvCxnSpPr>
        <p:spPr>
          <a:xfrm>
            <a:off x="0" y="9588843"/>
            <a:ext cx="6858000"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3773231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9339416F-7C59-4A63-0550-CD77D51B0906}"/>
              </a:ext>
            </a:extLst>
          </p:cNvPr>
          <p:cNvSpPr/>
          <p:nvPr/>
        </p:nvSpPr>
        <p:spPr>
          <a:xfrm>
            <a:off x="141667" y="3534006"/>
            <a:ext cx="6586151" cy="885415"/>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1</a:t>
            </a:fld>
            <a:endParaRPr kumimoji="1" lang="ja-JP" altLang="en-US" sz="1400"/>
          </a:p>
        </p:txBody>
      </p:sp>
      <p:sp>
        <p:nvSpPr>
          <p:cNvPr id="5" name="Footer Placeholder 4">
            <a:extLst>
              <a:ext uri="{FF2B5EF4-FFF2-40B4-BE49-F238E27FC236}">
                <a16:creationId xmlns:a16="http://schemas.microsoft.com/office/drawing/2014/main" id="{260F63DF-3BCB-4FCE-C16C-20FBFA4D4284}"/>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モデルプログラム（中学校 活用編）</a:t>
            </a:r>
          </a:p>
        </p:txBody>
      </p:sp>
      <p:sp>
        <p:nvSpPr>
          <p:cNvPr id="6" name="テキスト ボックス 5">
            <a:extLst>
              <a:ext uri="{FF2B5EF4-FFF2-40B4-BE49-F238E27FC236}">
                <a16:creationId xmlns:a16="http://schemas.microsoft.com/office/drawing/2014/main" id="{7A4D5BC9-1DF2-17B2-AAA5-9605CA8D904E}"/>
              </a:ext>
            </a:extLst>
          </p:cNvPr>
          <p:cNvSpPr txBox="1"/>
          <p:nvPr/>
        </p:nvSpPr>
        <p:spPr>
          <a:xfrm>
            <a:off x="271848" y="704335"/>
            <a:ext cx="6314303" cy="2507674"/>
          </a:xfrm>
          <a:prstGeom prst="rect">
            <a:avLst/>
          </a:prstGeom>
          <a:noFill/>
        </p:spPr>
        <p:txBody>
          <a:bodyPr wrap="square" rtlCol="0">
            <a:spAutoFit/>
          </a:bodyPr>
          <a:lstStyle/>
          <a:p>
            <a:pPr algn="ctr">
              <a:lnSpc>
                <a:spcPct val="150000"/>
              </a:lnSpc>
            </a:pPr>
            <a:r>
              <a:rPr kumimoji="1" lang="ja-JP" altLang="en-US" sz="3600" b="1" dirty="0"/>
              <a:t>尾瀬ネイチャーラーニング </a:t>
            </a:r>
            <a:endParaRPr kumimoji="1" lang="en-US" altLang="ja-JP" sz="3600" b="1" dirty="0"/>
          </a:p>
          <a:p>
            <a:pPr algn="ctr">
              <a:lnSpc>
                <a:spcPct val="150000"/>
              </a:lnSpc>
            </a:pPr>
            <a:r>
              <a:rPr kumimoji="1" lang="ja-JP" altLang="en-US" sz="3600" b="1" dirty="0"/>
              <a:t>モデルプログラム</a:t>
            </a:r>
            <a:endParaRPr kumimoji="1" lang="en-US" altLang="ja-JP" sz="3600" b="1" dirty="0"/>
          </a:p>
          <a:p>
            <a:pPr algn="ctr">
              <a:lnSpc>
                <a:spcPct val="150000"/>
              </a:lnSpc>
            </a:pPr>
            <a:r>
              <a:rPr kumimoji="1" lang="ja-JP" altLang="en-US" sz="3600" b="1" dirty="0"/>
              <a:t>（中学校 活用編）</a:t>
            </a:r>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71848" y="4563762"/>
            <a:ext cx="6586151" cy="2130263"/>
          </a:xfrm>
          <a:prstGeom prst="rect">
            <a:avLst/>
          </a:prstGeom>
          <a:noFill/>
        </p:spPr>
        <p:txBody>
          <a:bodyPr wrap="square" rtlCol="0">
            <a:spAutoFit/>
          </a:bodyPr>
          <a:lstStyle/>
          <a:p>
            <a:pPr>
              <a:lnSpc>
                <a:spcPct val="150000"/>
              </a:lnSpc>
            </a:pPr>
            <a:r>
              <a:rPr kumimoji="1" lang="ja-JP" altLang="en-US" b="1" dirty="0"/>
              <a:t>表紙・目次・・・・・・・・・・・・・・・・・・・Ｐ１　</a:t>
            </a:r>
            <a:endParaRPr kumimoji="1" lang="en-US" altLang="ja-JP" b="1" dirty="0"/>
          </a:p>
          <a:p>
            <a:pPr>
              <a:lnSpc>
                <a:spcPct val="150000"/>
              </a:lnSpc>
            </a:pPr>
            <a:r>
              <a:rPr kumimoji="1" lang="ja-JP" altLang="en-US" b="1" dirty="0"/>
              <a:t>モデルプログラムの全体像・活用チェックリスト・・Ｐ２－４　</a:t>
            </a:r>
            <a:endParaRPr kumimoji="1" lang="en-US" altLang="ja-JP" b="1" dirty="0"/>
          </a:p>
          <a:p>
            <a:pPr>
              <a:lnSpc>
                <a:spcPct val="150000"/>
              </a:lnSpc>
            </a:pPr>
            <a:r>
              <a:rPr kumimoji="1" lang="ja-JP" altLang="en-US" b="1" dirty="0"/>
              <a:t>事前学習（指導案）・・・・・・・・・・・・・・・Ｐ５　</a:t>
            </a:r>
            <a:endParaRPr kumimoji="1" lang="en-US" altLang="ja-JP" b="1" dirty="0"/>
          </a:p>
          <a:p>
            <a:pPr>
              <a:lnSpc>
                <a:spcPct val="150000"/>
              </a:lnSpc>
            </a:pPr>
            <a:r>
              <a:rPr kumimoji="1" lang="ja-JP" altLang="en-US" b="1" dirty="0"/>
              <a:t>現地学習・・・・・・・・・・・・・・・・・・・・Ｐ６　</a:t>
            </a:r>
            <a:endParaRPr kumimoji="1" lang="en-US" altLang="ja-JP" b="1" dirty="0"/>
          </a:p>
          <a:p>
            <a:pPr>
              <a:lnSpc>
                <a:spcPct val="150000"/>
              </a:lnSpc>
            </a:pPr>
            <a:r>
              <a:rPr kumimoji="1" lang="ja-JP" altLang="en-US" b="1" dirty="0"/>
              <a:t>事後学習（指導案）・・・・・・・・・・・・・・・Ｐ８</a:t>
            </a:r>
            <a:endParaRPr kumimoji="1" lang="en-US" altLang="ja-JP" b="1" dirty="0"/>
          </a:p>
        </p:txBody>
      </p:sp>
      <p:pic>
        <p:nvPicPr>
          <p:cNvPr id="2" name="図 1" descr="草の上にある山&#10;&#10;低い精度で自動的に生成された説明">
            <a:extLst>
              <a:ext uri="{FF2B5EF4-FFF2-40B4-BE49-F238E27FC236}">
                <a16:creationId xmlns:a16="http://schemas.microsoft.com/office/drawing/2014/main" id="{7128AE72-9338-43BE-C4C2-23990257AB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460488" y="6838366"/>
            <a:ext cx="3937021" cy="2626731"/>
          </a:xfrm>
          <a:prstGeom prst="rect">
            <a:avLst/>
          </a:prstGeom>
        </p:spPr>
      </p:pic>
      <p:sp>
        <p:nvSpPr>
          <p:cNvPr id="3" name="テキスト ボックス 2">
            <a:extLst>
              <a:ext uri="{FF2B5EF4-FFF2-40B4-BE49-F238E27FC236}">
                <a16:creationId xmlns:a16="http://schemas.microsoft.com/office/drawing/2014/main" id="{7B93F61C-E604-C0D3-5CDF-DEE8BBC1D357}"/>
              </a:ext>
            </a:extLst>
          </p:cNvPr>
          <p:cNvSpPr txBox="1"/>
          <p:nvPr/>
        </p:nvSpPr>
        <p:spPr>
          <a:xfrm>
            <a:off x="0" y="3632880"/>
            <a:ext cx="6858000" cy="572721"/>
          </a:xfrm>
          <a:prstGeom prst="rect">
            <a:avLst/>
          </a:prstGeom>
          <a:noFill/>
        </p:spPr>
        <p:txBody>
          <a:bodyPr wrap="square" rtlCol="0">
            <a:spAutoFit/>
          </a:bodyPr>
          <a:lstStyle/>
          <a:p>
            <a:pPr algn="ctr">
              <a:lnSpc>
                <a:spcPct val="150000"/>
              </a:lnSpc>
            </a:pPr>
            <a:r>
              <a:rPr kumimoji="1" lang="ja-JP" altLang="en-US" sz="2300" b="1" dirty="0"/>
              <a:t>「持続可能な尾瀬」</a:t>
            </a:r>
            <a:r>
              <a:rPr kumimoji="1" lang="en-US" altLang="ja-JP" sz="2300" b="1" dirty="0"/>
              <a:t>×</a:t>
            </a:r>
            <a:r>
              <a:rPr kumimoji="1" lang="ja-JP" altLang="en-US" sz="2300" b="1" dirty="0"/>
              <a:t>「○○」探究</a:t>
            </a:r>
            <a:endParaRPr kumimoji="1" lang="en-US" altLang="ja-JP" sz="2300" b="1" dirty="0"/>
          </a:p>
        </p:txBody>
      </p:sp>
    </p:spTree>
    <p:extLst>
      <p:ext uri="{BB962C8B-B14F-4D97-AF65-F5344CB8AC3E}">
        <p14:creationId xmlns:p14="http://schemas.microsoft.com/office/powerpoint/2010/main" val="126391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2</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38396" y="346521"/>
            <a:ext cx="4592556" cy="369332"/>
          </a:xfrm>
          <a:prstGeom prst="rect">
            <a:avLst/>
          </a:prstGeom>
          <a:noFill/>
        </p:spPr>
        <p:txBody>
          <a:bodyPr wrap="square" rtlCol="0">
            <a:spAutoFit/>
          </a:bodyPr>
          <a:lstStyle/>
          <a:p>
            <a:r>
              <a:rPr kumimoji="1" lang="ja-JP" altLang="en-US" b="1" dirty="0">
                <a:solidFill>
                  <a:schemeClr val="accent2"/>
                </a:solidFill>
              </a:rPr>
              <a:t>中学校向けモデルプログラム　全体像</a:t>
            </a:r>
          </a:p>
        </p:txBody>
      </p:sp>
      <p:sp>
        <p:nvSpPr>
          <p:cNvPr id="2" name="正方形/長方形 1">
            <a:extLst>
              <a:ext uri="{FF2B5EF4-FFF2-40B4-BE49-F238E27FC236}">
                <a16:creationId xmlns:a16="http://schemas.microsoft.com/office/drawing/2014/main" id="{4705206A-9D68-04D1-72D8-A635BC0D2291}"/>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3" name="正方形/長方形 2">
            <a:extLst>
              <a:ext uri="{FF2B5EF4-FFF2-40B4-BE49-F238E27FC236}">
                <a16:creationId xmlns:a16="http://schemas.microsoft.com/office/drawing/2014/main" id="{187CCCD8-7E02-19FD-25C9-402AFFA3A9B0}"/>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10" name="正方形/長方形 9">
            <a:extLst>
              <a:ext uri="{FF2B5EF4-FFF2-40B4-BE49-F238E27FC236}">
                <a16:creationId xmlns:a16="http://schemas.microsoft.com/office/drawing/2014/main" id="{CD93EAE0-48CA-A41F-4F7C-94468E969709}"/>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11" name="正方形/長方形 10">
            <a:extLst>
              <a:ext uri="{FF2B5EF4-FFF2-40B4-BE49-F238E27FC236}">
                <a16:creationId xmlns:a16="http://schemas.microsoft.com/office/drawing/2014/main" id="{864A323C-643A-529C-0C02-F3417F3091E2}"/>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38394" y="747843"/>
            <a:ext cx="6314303" cy="619913"/>
          </a:xfrm>
          <a:prstGeom prst="rect">
            <a:avLst/>
          </a:prstGeom>
          <a:noFill/>
        </p:spPr>
        <p:txBody>
          <a:bodyPr wrap="square" rtlCol="0">
            <a:spAutoFit/>
          </a:bodyPr>
          <a:lstStyle/>
          <a:p>
            <a:pPr>
              <a:lnSpc>
                <a:spcPct val="150000"/>
              </a:lnSpc>
            </a:pPr>
            <a:r>
              <a:rPr kumimoji="1" lang="ja-JP" altLang="en-US" sz="1200" b="1" dirty="0"/>
              <a:t>本モデルプログラムは、中学校で「尾瀬ネイチャーラーニング」を</a:t>
            </a:r>
            <a:endParaRPr kumimoji="1" lang="en-US" altLang="ja-JP" sz="1200" b="1" dirty="0"/>
          </a:p>
          <a:p>
            <a:pPr>
              <a:lnSpc>
                <a:spcPct val="150000"/>
              </a:lnSpc>
            </a:pPr>
            <a:r>
              <a:rPr kumimoji="1" lang="ja-JP" altLang="en-US" sz="1200" b="1" dirty="0"/>
              <a:t>取り組むにあたって、活用しやすいプログラムとして想定しています。</a:t>
            </a:r>
          </a:p>
        </p:txBody>
      </p:sp>
      <p:sp>
        <p:nvSpPr>
          <p:cNvPr id="19" name="四角形: 角を丸くする 18">
            <a:extLst>
              <a:ext uri="{FF2B5EF4-FFF2-40B4-BE49-F238E27FC236}">
                <a16:creationId xmlns:a16="http://schemas.microsoft.com/office/drawing/2014/main" id="{BFE71953-A8C8-15D8-4F8C-21865D169437}"/>
              </a:ext>
            </a:extLst>
          </p:cNvPr>
          <p:cNvSpPr/>
          <p:nvPr/>
        </p:nvSpPr>
        <p:spPr>
          <a:xfrm>
            <a:off x="297554" y="5246866"/>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全体像</a:t>
            </a:r>
          </a:p>
        </p:txBody>
      </p:sp>
      <p:sp>
        <p:nvSpPr>
          <p:cNvPr id="20" name="Footer Placeholder 4">
            <a:extLst>
              <a:ext uri="{FF2B5EF4-FFF2-40B4-BE49-F238E27FC236}">
                <a16:creationId xmlns:a16="http://schemas.microsoft.com/office/drawing/2014/main" id="{91C0C1A2-EFA6-20B7-252A-202A21B93F1D}"/>
              </a:ext>
            </a:extLst>
          </p:cNvPr>
          <p:cNvSpPr txBox="1">
            <a:spLocks/>
          </p:cNvSpPr>
          <p:nvPr/>
        </p:nvSpPr>
        <p:spPr>
          <a:xfrm>
            <a:off x="1456970" y="5246121"/>
            <a:ext cx="5309911" cy="31715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dirty="0"/>
              <a:t>授業時数については、中学校の状況に応じてカスタマイズすることが出来ます。</a:t>
            </a:r>
          </a:p>
        </p:txBody>
      </p:sp>
      <p:graphicFrame>
        <p:nvGraphicFramePr>
          <p:cNvPr id="21" name="表 20">
            <a:extLst>
              <a:ext uri="{FF2B5EF4-FFF2-40B4-BE49-F238E27FC236}">
                <a16:creationId xmlns:a16="http://schemas.microsoft.com/office/drawing/2014/main" id="{D8B49CAF-7139-7A83-5BE4-E15C8D52E1B4}"/>
              </a:ext>
            </a:extLst>
          </p:cNvPr>
          <p:cNvGraphicFramePr>
            <a:graphicFrameLocks noGrp="1"/>
          </p:cNvGraphicFramePr>
          <p:nvPr>
            <p:extLst>
              <p:ext uri="{D42A27DB-BD31-4B8C-83A1-F6EECF244321}">
                <p14:modId xmlns:p14="http://schemas.microsoft.com/office/powerpoint/2010/main" val="13329406"/>
              </p:ext>
            </p:extLst>
          </p:nvPr>
        </p:nvGraphicFramePr>
        <p:xfrm>
          <a:off x="343020" y="5672957"/>
          <a:ext cx="6171959" cy="3736923"/>
        </p:xfrm>
        <a:graphic>
          <a:graphicData uri="http://schemas.openxmlformats.org/drawingml/2006/table">
            <a:tbl>
              <a:tblPr firstRow="1" bandRow="1">
                <a:tableStyleId>{5940675A-B579-460E-94D1-54222C63F5DA}</a:tableStyleId>
              </a:tblPr>
              <a:tblGrid>
                <a:gridCol w="738805">
                  <a:extLst>
                    <a:ext uri="{9D8B030D-6E8A-4147-A177-3AD203B41FA5}">
                      <a16:colId xmlns:a16="http://schemas.microsoft.com/office/drawing/2014/main" val="3818286640"/>
                    </a:ext>
                  </a:extLst>
                </a:gridCol>
                <a:gridCol w="1558344">
                  <a:extLst>
                    <a:ext uri="{9D8B030D-6E8A-4147-A177-3AD203B41FA5}">
                      <a16:colId xmlns:a16="http://schemas.microsoft.com/office/drawing/2014/main" val="3471566260"/>
                    </a:ext>
                  </a:extLst>
                </a:gridCol>
                <a:gridCol w="2240924">
                  <a:extLst>
                    <a:ext uri="{9D8B030D-6E8A-4147-A177-3AD203B41FA5}">
                      <a16:colId xmlns:a16="http://schemas.microsoft.com/office/drawing/2014/main" val="2891736153"/>
                    </a:ext>
                  </a:extLst>
                </a:gridCol>
                <a:gridCol w="1633886">
                  <a:extLst>
                    <a:ext uri="{9D8B030D-6E8A-4147-A177-3AD203B41FA5}">
                      <a16:colId xmlns:a16="http://schemas.microsoft.com/office/drawing/2014/main" val="3933464863"/>
                    </a:ext>
                  </a:extLst>
                </a:gridCol>
              </a:tblGrid>
              <a:tr h="426617">
                <a:tc gridSpan="3">
                  <a:txBody>
                    <a:bodyPr/>
                    <a:lstStyle/>
                    <a:p>
                      <a:r>
                        <a:rPr kumimoji="1" lang="ja-JP" altLang="en-US" sz="1000" b="1" dirty="0"/>
                        <a:t>授業概要</a:t>
                      </a:r>
                    </a:p>
                  </a:txBody>
                  <a:tcPr anchor="ctr">
                    <a:solidFill>
                      <a:schemeClr val="accent2">
                        <a:lumMod val="60000"/>
                        <a:lumOff val="40000"/>
                      </a:schemeClr>
                    </a:solidFill>
                  </a:tcPr>
                </a:tc>
                <a:tc hMerge="1">
                  <a:txBody>
                    <a:bodyPr/>
                    <a:lstStyle/>
                    <a:p>
                      <a:endParaRPr kumimoji="1" lang="ja-JP" altLang="en-US"/>
                    </a:p>
                  </a:txBody>
                  <a:tcPr/>
                </a:tc>
                <a:tc hMerge="1">
                  <a:txBody>
                    <a:bodyPr/>
                    <a:lstStyle/>
                    <a:p>
                      <a:r>
                        <a:rPr kumimoji="1" lang="ja-JP" altLang="en-US" dirty="0"/>
                        <a:t>授業概要</a:t>
                      </a:r>
                    </a:p>
                  </a:txBody>
                  <a:tcPr anchor="ctr"/>
                </a:tc>
                <a:tc>
                  <a:txBody>
                    <a:bodyPr/>
                    <a:lstStyle/>
                    <a:p>
                      <a:r>
                        <a:rPr kumimoji="1" lang="ja-JP" altLang="en-US" sz="1000" b="1" dirty="0"/>
                        <a:t>備考</a:t>
                      </a:r>
                    </a:p>
                  </a:txBody>
                  <a:tcPr anchor="ctr">
                    <a:solidFill>
                      <a:schemeClr val="accent2">
                        <a:lumMod val="60000"/>
                        <a:lumOff val="40000"/>
                      </a:schemeClr>
                    </a:solidFill>
                  </a:tcPr>
                </a:tc>
                <a:extLst>
                  <a:ext uri="{0D108BD9-81ED-4DB2-BD59-A6C34878D82A}">
                    <a16:rowId xmlns:a16="http://schemas.microsoft.com/office/drawing/2014/main" val="1733419137"/>
                  </a:ext>
                </a:extLst>
              </a:tr>
              <a:tr h="430774">
                <a:tc rowSpan="3">
                  <a:txBody>
                    <a:bodyPr/>
                    <a:lstStyle/>
                    <a:p>
                      <a:r>
                        <a:rPr kumimoji="1" lang="ja-JP" altLang="en-US" sz="1000" b="1" dirty="0"/>
                        <a:t>事前学習</a:t>
                      </a:r>
                      <a:endParaRPr kumimoji="1" lang="en-US" altLang="ja-JP" sz="1000" b="1" dirty="0"/>
                    </a:p>
                    <a:p>
                      <a:r>
                        <a:rPr kumimoji="1" lang="en-US" altLang="ja-JP" sz="1000" b="1" dirty="0"/>
                        <a:t>2</a:t>
                      </a:r>
                      <a:r>
                        <a:rPr kumimoji="1" lang="ja-JP" altLang="en-US" sz="1000" b="1" dirty="0"/>
                        <a:t>時間</a:t>
                      </a:r>
                      <a:endParaRPr kumimoji="1" lang="en-US" altLang="ja-JP" sz="1000" b="1" dirty="0"/>
                    </a:p>
                    <a:p>
                      <a:r>
                        <a:rPr kumimoji="1" lang="ja-JP" altLang="en-US" sz="1000" b="1" dirty="0"/>
                        <a:t>想定</a:t>
                      </a:r>
                    </a:p>
                  </a:txBody>
                  <a:tcPr anchor="ctr">
                    <a:solidFill>
                      <a:schemeClr val="accent2">
                        <a:lumMod val="20000"/>
                        <a:lumOff val="80000"/>
                      </a:schemeClr>
                    </a:solidFill>
                  </a:tcPr>
                </a:tc>
                <a:tc rowSpan="3">
                  <a:txBody>
                    <a:bodyPr/>
                    <a:lstStyle/>
                    <a:p>
                      <a:r>
                        <a:rPr kumimoji="1" lang="ja-JP" altLang="en-US" sz="950" b="1" dirty="0"/>
                        <a:t>自分の興味・関心と</a:t>
                      </a:r>
                      <a:endParaRPr kumimoji="1" lang="en-US" altLang="ja-JP" sz="950" b="1" dirty="0"/>
                    </a:p>
                    <a:p>
                      <a:r>
                        <a:rPr kumimoji="1" lang="ja-JP" altLang="en-US" sz="950" b="1" dirty="0"/>
                        <a:t>持続可能な尾瀬の見方を</a:t>
                      </a:r>
                      <a:endParaRPr kumimoji="1" lang="en-US" altLang="ja-JP" sz="950" b="1" dirty="0"/>
                    </a:p>
                    <a:p>
                      <a:r>
                        <a:rPr kumimoji="1" lang="ja-JP" altLang="en-US" sz="950" b="1" dirty="0"/>
                        <a:t>発見しよう！</a:t>
                      </a:r>
                      <a:endParaRPr kumimoji="1" lang="en-US" altLang="ja-JP" sz="950" b="1" dirty="0"/>
                    </a:p>
                  </a:txBody>
                  <a:tcPr anchor="ctr">
                    <a:solidFill>
                      <a:schemeClr val="bg1"/>
                    </a:solidFill>
                  </a:tcPr>
                </a:tc>
                <a:tc>
                  <a:txBody>
                    <a:bodyPr/>
                    <a:lstStyle/>
                    <a:p>
                      <a:r>
                        <a:rPr kumimoji="1" lang="ja-JP" altLang="en-US" sz="950" b="1" dirty="0"/>
                        <a:t>事前学習①　自分の興味・関心を</a:t>
                      </a:r>
                      <a:br>
                        <a:rPr kumimoji="1" lang="en-US" altLang="ja-JP" sz="950" b="1" dirty="0"/>
                      </a:br>
                      <a:r>
                        <a:rPr kumimoji="1" lang="ja-JP" altLang="en-US" sz="950" b="1" dirty="0"/>
                        <a:t>　　　　　　発見する</a:t>
                      </a:r>
                    </a:p>
                  </a:txBody>
                  <a:tcPr anchor="ctr">
                    <a:solidFill>
                      <a:schemeClr val="bg1"/>
                    </a:solidFill>
                  </a:tcPr>
                </a:tc>
                <a:tc rowSpan="3">
                  <a:txBody>
                    <a:bodyPr/>
                    <a:lstStyle/>
                    <a:p>
                      <a:r>
                        <a:rPr kumimoji="1" lang="ja-JP" altLang="en-US" sz="900" b="1" dirty="0"/>
                        <a:t>・「尾瀬そのもの」の理解をするというよりは、「尾瀬の課題」を発見しにいくための</a:t>
                      </a:r>
                      <a:r>
                        <a:rPr kumimoji="1" lang="en-US" altLang="ja-JP" sz="900" b="1" dirty="0"/>
                        <a:t>2</a:t>
                      </a:r>
                      <a:r>
                        <a:rPr kumimoji="1" lang="ja-JP" altLang="en-US" sz="900" b="1" dirty="0"/>
                        <a:t>時間と想定</a:t>
                      </a:r>
                      <a:endParaRPr kumimoji="1" lang="en-US" altLang="ja-JP" sz="900" b="1" dirty="0"/>
                    </a:p>
                    <a:p>
                      <a:r>
                        <a:rPr kumimoji="1" lang="ja-JP" altLang="en-US" sz="900" b="1" dirty="0"/>
                        <a:t>・「尾瀬そのもの」の基本知識を得たい場合は時間を増やしても構いません</a:t>
                      </a:r>
                      <a:endParaRPr kumimoji="1" lang="en-US" altLang="ja-JP" sz="900" b="1" dirty="0"/>
                    </a:p>
                  </a:txBody>
                  <a:tcPr anchor="ctr">
                    <a:solidFill>
                      <a:schemeClr val="bg1"/>
                    </a:solidFill>
                  </a:tcPr>
                </a:tc>
                <a:extLst>
                  <a:ext uri="{0D108BD9-81ED-4DB2-BD59-A6C34878D82A}">
                    <a16:rowId xmlns:a16="http://schemas.microsoft.com/office/drawing/2014/main" val="2083371571"/>
                  </a:ext>
                </a:extLst>
              </a:tr>
              <a:tr h="430774">
                <a:tc vMerge="1">
                  <a:txBody>
                    <a:bodyPr/>
                    <a:lstStyle/>
                    <a:p>
                      <a:endParaRPr kumimoji="1" lang="ja-JP" altLang="en-US"/>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事前学習②　持続可能な尾瀬の見方を</a:t>
                      </a:r>
                      <a:br>
                        <a:rPr kumimoji="1" lang="en-US" altLang="ja-JP" sz="950" b="1" dirty="0"/>
                      </a:br>
                      <a:r>
                        <a:rPr kumimoji="1" lang="ja-JP" altLang="en-US" sz="950" b="1" dirty="0"/>
                        <a:t>　　　　　　発見する</a:t>
                      </a:r>
                    </a:p>
                  </a:txBody>
                  <a:tcPr anchor="ctr">
                    <a:solidFill>
                      <a:schemeClr val="bg1"/>
                    </a:solidFill>
                  </a:tcPr>
                </a:tc>
                <a:tc vMerge="1">
                  <a:txBody>
                    <a:bodyPr/>
                    <a:lstStyle/>
                    <a:p>
                      <a:endParaRPr kumimoji="1" lang="ja-JP" altLang="en-US"/>
                    </a:p>
                  </a:txBody>
                  <a:tcPr/>
                </a:tc>
                <a:extLst>
                  <a:ext uri="{0D108BD9-81ED-4DB2-BD59-A6C34878D82A}">
                    <a16:rowId xmlns:a16="http://schemas.microsoft.com/office/drawing/2014/main" val="683060211"/>
                  </a:ext>
                </a:extLst>
              </a:tr>
              <a:tr h="426617">
                <a:tc vMerge="1">
                  <a:txBody>
                    <a:bodyPr/>
                    <a:lstStyle/>
                    <a:p>
                      <a:endParaRPr kumimoji="1" lang="ja-JP" altLang="en-US" dirty="0"/>
                    </a:p>
                  </a:txBody>
                  <a:tcPr/>
                </a:tc>
                <a:tc vMerge="1">
                  <a:txBody>
                    <a:bodyPr/>
                    <a:lstStyle/>
                    <a:p>
                      <a:endParaRPr kumimoji="1" lang="ja-JP" altLang="en-US" sz="1000" b="1" dirty="0"/>
                    </a:p>
                  </a:txBody>
                  <a:tcPr anchor="ctr">
                    <a:solidFill>
                      <a:schemeClr val="bg1"/>
                    </a:solidFill>
                  </a:tcPr>
                </a:tc>
                <a:tc>
                  <a:txBody>
                    <a:bodyPr/>
                    <a:lstStyle/>
                    <a:p>
                      <a:r>
                        <a:rPr kumimoji="1" lang="ja-JP" altLang="en-US" sz="950" b="1" dirty="0"/>
                        <a:t>（ガイドさんによる授業）</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2499814824"/>
                  </a:ext>
                </a:extLst>
              </a:tr>
              <a:tr h="569622">
                <a:tc>
                  <a:txBody>
                    <a:bodyPr/>
                    <a:lstStyle/>
                    <a:p>
                      <a:r>
                        <a:rPr kumimoji="1" lang="ja-JP" altLang="en-US" sz="1000" b="1" dirty="0"/>
                        <a:t>現地学習</a:t>
                      </a:r>
                    </a:p>
                  </a:txBody>
                  <a:tcPr anchor="ctr">
                    <a:solidFill>
                      <a:schemeClr val="accent2">
                        <a:lumMod val="40000"/>
                        <a:lumOff val="60000"/>
                      </a:schemeClr>
                    </a:solidFill>
                  </a:tcPr>
                </a:tc>
                <a:tc>
                  <a:txBody>
                    <a:bodyPr/>
                    <a:lstStyle/>
                    <a:p>
                      <a:r>
                        <a:rPr kumimoji="1" lang="ja-JP" altLang="en-US" sz="950" b="1" dirty="0"/>
                        <a:t>尾瀬の課題を</a:t>
                      </a:r>
                      <a:endParaRPr kumimoji="1" lang="en-US" altLang="ja-JP" sz="950" b="1" dirty="0"/>
                    </a:p>
                    <a:p>
                      <a:r>
                        <a:rPr kumimoji="1" lang="ja-JP" altLang="en-US" sz="950" b="1" dirty="0"/>
                        <a:t>発見してこよう！</a:t>
                      </a:r>
                      <a:endParaRPr kumimoji="1" lang="en-US" altLang="ja-JP" sz="950" b="1" dirty="0"/>
                    </a:p>
                  </a:txBody>
                  <a:tcPr anchor="ctr">
                    <a:solidFill>
                      <a:schemeClr val="accent2">
                        <a:lumMod val="40000"/>
                        <a:lumOff val="60000"/>
                      </a:schemeClr>
                    </a:solidFill>
                  </a:tcPr>
                </a:tc>
                <a:tc>
                  <a:txBody>
                    <a:bodyPr/>
                    <a:lstStyle/>
                    <a:p>
                      <a:r>
                        <a:rPr kumimoji="1" lang="ja-JP" altLang="en-US" sz="950" b="1" dirty="0"/>
                        <a:t>尾瀬の課題を発見してくる</a:t>
                      </a:r>
                    </a:p>
                  </a:txBody>
                  <a:tcPr anchor="ctr">
                    <a:solidFill>
                      <a:schemeClr val="accent2">
                        <a:lumMod val="40000"/>
                        <a:lumOff val="60000"/>
                      </a:schemeClr>
                    </a:solidFill>
                  </a:tcPr>
                </a:tc>
                <a:tc>
                  <a:txBody>
                    <a:bodyPr/>
                    <a:lstStyle/>
                    <a:p>
                      <a:r>
                        <a:rPr kumimoji="1" lang="ja-JP" altLang="en-US" sz="1000" b="1" dirty="0"/>
                        <a:t>終日を想定</a:t>
                      </a:r>
                      <a:endParaRPr kumimoji="1" lang="en-US" altLang="ja-JP" sz="1000" b="1" dirty="0"/>
                    </a:p>
                  </a:txBody>
                  <a:tcPr anchor="ctr">
                    <a:solidFill>
                      <a:schemeClr val="accent2">
                        <a:lumMod val="40000"/>
                        <a:lumOff val="60000"/>
                      </a:schemeClr>
                    </a:solidFill>
                  </a:tcPr>
                </a:tc>
                <a:extLst>
                  <a:ext uri="{0D108BD9-81ED-4DB2-BD59-A6C34878D82A}">
                    <a16:rowId xmlns:a16="http://schemas.microsoft.com/office/drawing/2014/main" val="2754390343"/>
                  </a:ext>
                </a:extLst>
              </a:tr>
              <a:tr h="512951">
                <a:tc rowSpan="3">
                  <a:txBody>
                    <a:bodyPr/>
                    <a:lstStyle/>
                    <a:p>
                      <a:r>
                        <a:rPr kumimoji="1" lang="ja-JP" altLang="en-US" sz="1000" b="1" dirty="0"/>
                        <a:t>事後学習</a:t>
                      </a:r>
                      <a:endParaRPr kumimoji="1" lang="en-US" altLang="ja-JP" sz="1000" b="1" dirty="0"/>
                    </a:p>
                    <a:p>
                      <a:r>
                        <a:rPr kumimoji="1" lang="en-US" altLang="ja-JP" sz="1000" b="1" dirty="0"/>
                        <a:t>3</a:t>
                      </a:r>
                      <a:r>
                        <a:rPr kumimoji="1" lang="ja-JP" altLang="en-US" sz="1000" b="1" dirty="0"/>
                        <a:t>時間</a:t>
                      </a:r>
                      <a:endParaRPr kumimoji="1" lang="en-US" altLang="ja-JP" sz="1000" b="1" dirty="0"/>
                    </a:p>
                    <a:p>
                      <a:r>
                        <a:rPr kumimoji="1" lang="ja-JP" altLang="en-US" sz="1000" b="1" dirty="0"/>
                        <a:t>想定</a:t>
                      </a:r>
                    </a:p>
                  </a:txBody>
                  <a:tcPr anchor="ctr">
                    <a:solidFill>
                      <a:schemeClr val="accent2">
                        <a:lumMod val="20000"/>
                        <a:lumOff val="80000"/>
                      </a:schemeClr>
                    </a:solid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t>持続可能な尾瀬のために、</a:t>
                      </a:r>
                      <a:endParaRPr kumimoji="1" lang="en-US" altLang="ja-JP"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t>自分が考えたアイディアを</a:t>
                      </a:r>
                      <a:endParaRPr kumimoji="1" lang="en-US" altLang="ja-JP" sz="900" b="1"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dirty="0"/>
                        <a:t>発表しよう！</a:t>
                      </a:r>
                      <a:endParaRPr kumimoji="1" lang="en-US" altLang="ja-JP" sz="9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事後学習①　アイディアを出す</a:t>
                      </a:r>
                    </a:p>
                  </a:txBody>
                  <a:tcPr anchor="ctr">
                    <a:solidFill>
                      <a:schemeClr val="bg1"/>
                    </a:solidFill>
                  </a:tcPr>
                </a:tc>
                <a:tc rowSpan="3">
                  <a:txBody>
                    <a:bodyPr/>
                    <a:lstStyle/>
                    <a:p>
                      <a:r>
                        <a:rPr kumimoji="1" lang="ja-JP" altLang="en-US" sz="900" b="1" dirty="0"/>
                        <a:t>・生徒の進捗状況によっては授業時数を多少前後していただいても構いません</a:t>
                      </a:r>
                      <a:endParaRPr kumimoji="1" lang="en-US" altLang="ja-JP" sz="900" b="1" dirty="0"/>
                    </a:p>
                  </a:txBody>
                  <a:tcPr anchor="ctr">
                    <a:solidFill>
                      <a:schemeClr val="bg1"/>
                    </a:solidFill>
                  </a:tcPr>
                </a:tc>
                <a:extLst>
                  <a:ext uri="{0D108BD9-81ED-4DB2-BD59-A6C34878D82A}">
                    <a16:rowId xmlns:a16="http://schemas.microsoft.com/office/drawing/2014/main" val="652741505"/>
                  </a:ext>
                </a:extLst>
              </a:tr>
              <a:tr h="512951">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事後学習②　アイディアを整理する</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3122538073"/>
                  </a:ext>
                </a:extLst>
              </a:tr>
              <a:tr h="426617">
                <a:tc vMerge="1">
                  <a:txBody>
                    <a:bodyPr/>
                    <a:lstStyle/>
                    <a:p>
                      <a:endParaRPr kumimoji="1" lang="ja-JP" altLang="en-US" dirty="0"/>
                    </a:p>
                  </a:txBody>
                  <a:tcPr/>
                </a:tc>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000" b="1" dirty="0"/>
                    </a:p>
                  </a:txBody>
                  <a:tcPr anchor="c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50" b="1" dirty="0"/>
                        <a:t>事後学習③　アイディアを発表する</a:t>
                      </a:r>
                    </a:p>
                  </a:txBody>
                  <a:tcPr anchor="ctr">
                    <a:solidFill>
                      <a:schemeClr val="bg1"/>
                    </a:solidFill>
                  </a:tcPr>
                </a:tc>
                <a:tc vMerge="1">
                  <a:txBody>
                    <a:bodyPr/>
                    <a:lstStyle/>
                    <a:p>
                      <a:endParaRPr kumimoji="1" lang="ja-JP" altLang="en-US" dirty="0"/>
                    </a:p>
                  </a:txBody>
                  <a:tcPr/>
                </a:tc>
                <a:extLst>
                  <a:ext uri="{0D108BD9-81ED-4DB2-BD59-A6C34878D82A}">
                    <a16:rowId xmlns:a16="http://schemas.microsoft.com/office/drawing/2014/main" val="3225138743"/>
                  </a:ext>
                </a:extLst>
              </a:tr>
            </a:tbl>
          </a:graphicData>
        </a:graphic>
      </p:graphicFrame>
      <p:sp>
        <p:nvSpPr>
          <p:cNvPr id="15" name="テキスト ボックス 14">
            <a:extLst>
              <a:ext uri="{FF2B5EF4-FFF2-40B4-BE49-F238E27FC236}">
                <a16:creationId xmlns:a16="http://schemas.microsoft.com/office/drawing/2014/main" id="{B7719BB6-336E-5335-986A-7019C2E2A658}"/>
              </a:ext>
            </a:extLst>
          </p:cNvPr>
          <p:cNvSpPr txBox="1"/>
          <p:nvPr/>
        </p:nvSpPr>
        <p:spPr>
          <a:xfrm>
            <a:off x="238393" y="1825068"/>
            <a:ext cx="6314303" cy="619913"/>
          </a:xfrm>
          <a:prstGeom prst="rect">
            <a:avLst/>
          </a:prstGeom>
          <a:noFill/>
        </p:spPr>
        <p:txBody>
          <a:bodyPr wrap="square" rtlCol="0">
            <a:spAutoFit/>
          </a:bodyPr>
          <a:lstStyle/>
          <a:p>
            <a:pPr>
              <a:lnSpc>
                <a:spcPct val="150000"/>
              </a:lnSpc>
            </a:pPr>
            <a:r>
              <a:rPr kumimoji="1" lang="ja-JP" altLang="en-US" sz="1200" b="1" dirty="0"/>
              <a:t>✓　自分の興味・関心を明らかにする</a:t>
            </a:r>
            <a:endParaRPr kumimoji="1" lang="en-US" altLang="ja-JP" sz="1200" b="1" dirty="0"/>
          </a:p>
          <a:p>
            <a:pPr>
              <a:lnSpc>
                <a:spcPct val="150000"/>
              </a:lnSpc>
            </a:pPr>
            <a:r>
              <a:rPr kumimoji="1" lang="ja-JP" altLang="en-US" sz="1200" b="1" dirty="0"/>
              <a:t>✓　尾瀬と自己（興味・関心）の関わりを見出して持続可能性を考える</a:t>
            </a:r>
            <a:endParaRPr kumimoji="1" lang="en-US" altLang="ja-JP" sz="1200" b="1" dirty="0"/>
          </a:p>
        </p:txBody>
      </p:sp>
      <p:sp>
        <p:nvSpPr>
          <p:cNvPr id="16" name="四角形: 角を丸くする 15">
            <a:extLst>
              <a:ext uri="{FF2B5EF4-FFF2-40B4-BE49-F238E27FC236}">
                <a16:creationId xmlns:a16="http://schemas.microsoft.com/office/drawing/2014/main" id="{280D6AE7-1E5A-44B4-BB3C-E13F2F74157F}"/>
              </a:ext>
            </a:extLst>
          </p:cNvPr>
          <p:cNvSpPr/>
          <p:nvPr/>
        </p:nvSpPr>
        <p:spPr>
          <a:xfrm>
            <a:off x="297554" y="2572311"/>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アウトプット</a:t>
            </a:r>
          </a:p>
        </p:txBody>
      </p:sp>
      <p:sp>
        <p:nvSpPr>
          <p:cNvPr id="18" name="テキスト ボックス 17">
            <a:extLst>
              <a:ext uri="{FF2B5EF4-FFF2-40B4-BE49-F238E27FC236}">
                <a16:creationId xmlns:a16="http://schemas.microsoft.com/office/drawing/2014/main" id="{7237286E-B9FD-2800-2E2F-10AB029CBF99}"/>
              </a:ext>
            </a:extLst>
          </p:cNvPr>
          <p:cNvSpPr txBox="1"/>
          <p:nvPr/>
        </p:nvSpPr>
        <p:spPr>
          <a:xfrm>
            <a:off x="238393" y="2948905"/>
            <a:ext cx="6314303" cy="342914"/>
          </a:xfrm>
          <a:prstGeom prst="rect">
            <a:avLst/>
          </a:prstGeom>
          <a:noFill/>
        </p:spPr>
        <p:txBody>
          <a:bodyPr wrap="square" rtlCol="0">
            <a:spAutoFit/>
          </a:bodyPr>
          <a:lstStyle/>
          <a:p>
            <a:pPr>
              <a:lnSpc>
                <a:spcPct val="150000"/>
              </a:lnSpc>
            </a:pPr>
            <a:r>
              <a:rPr kumimoji="1" lang="ja-JP" altLang="en-US" sz="1200" b="1" dirty="0"/>
              <a:t>「自分の興味・関心から、尾瀬の課題解決や価値創出につながるアイディア」を表現する</a:t>
            </a:r>
            <a:endParaRPr kumimoji="1" lang="en-US" altLang="ja-JP" sz="1200" b="1" dirty="0"/>
          </a:p>
        </p:txBody>
      </p:sp>
      <p:pic>
        <p:nvPicPr>
          <p:cNvPr id="23" name="図 22">
            <a:extLst>
              <a:ext uri="{FF2B5EF4-FFF2-40B4-BE49-F238E27FC236}">
                <a16:creationId xmlns:a16="http://schemas.microsoft.com/office/drawing/2014/main" id="{7CB8A8EB-E2BC-B8B4-8D9F-72B5E7FDE80F}"/>
              </a:ext>
            </a:extLst>
          </p:cNvPr>
          <p:cNvPicPr>
            <a:picLocks noChangeAspect="1"/>
          </p:cNvPicPr>
          <p:nvPr/>
        </p:nvPicPr>
        <p:blipFill>
          <a:blip r:embed="rId2"/>
          <a:stretch>
            <a:fillRect/>
          </a:stretch>
        </p:blipFill>
        <p:spPr>
          <a:xfrm>
            <a:off x="297554" y="3644855"/>
            <a:ext cx="1772633" cy="1162592"/>
          </a:xfrm>
          <a:prstGeom prst="rect">
            <a:avLst/>
          </a:prstGeom>
          <a:ln>
            <a:solidFill>
              <a:schemeClr val="tx1"/>
            </a:solidFill>
          </a:ln>
        </p:spPr>
      </p:pic>
      <p:pic>
        <p:nvPicPr>
          <p:cNvPr id="25" name="図 24">
            <a:extLst>
              <a:ext uri="{FF2B5EF4-FFF2-40B4-BE49-F238E27FC236}">
                <a16:creationId xmlns:a16="http://schemas.microsoft.com/office/drawing/2014/main" id="{2EA221C8-D952-D68A-65C9-A319A504D892}"/>
              </a:ext>
            </a:extLst>
          </p:cNvPr>
          <p:cNvPicPr>
            <a:picLocks noChangeAspect="1"/>
          </p:cNvPicPr>
          <p:nvPr/>
        </p:nvPicPr>
        <p:blipFill>
          <a:blip r:embed="rId3"/>
          <a:stretch>
            <a:fillRect/>
          </a:stretch>
        </p:blipFill>
        <p:spPr>
          <a:xfrm>
            <a:off x="2457520" y="3648688"/>
            <a:ext cx="1984070" cy="1167708"/>
          </a:xfrm>
          <a:prstGeom prst="rect">
            <a:avLst/>
          </a:prstGeom>
          <a:ln>
            <a:solidFill>
              <a:schemeClr val="tx1"/>
            </a:solidFill>
          </a:ln>
        </p:spPr>
      </p:pic>
      <p:pic>
        <p:nvPicPr>
          <p:cNvPr id="27" name="図 26">
            <a:extLst>
              <a:ext uri="{FF2B5EF4-FFF2-40B4-BE49-F238E27FC236}">
                <a16:creationId xmlns:a16="http://schemas.microsoft.com/office/drawing/2014/main" id="{DF28CBA8-E7C2-4825-134F-2608BF87FFDF}"/>
              </a:ext>
            </a:extLst>
          </p:cNvPr>
          <p:cNvPicPr>
            <a:picLocks noChangeAspect="1"/>
          </p:cNvPicPr>
          <p:nvPr/>
        </p:nvPicPr>
        <p:blipFill>
          <a:blip r:embed="rId4"/>
          <a:stretch>
            <a:fillRect/>
          </a:stretch>
        </p:blipFill>
        <p:spPr>
          <a:xfrm>
            <a:off x="4938735" y="3620737"/>
            <a:ext cx="1698667" cy="1167708"/>
          </a:xfrm>
          <a:prstGeom prst="rect">
            <a:avLst/>
          </a:prstGeom>
          <a:ln>
            <a:solidFill>
              <a:schemeClr val="tx1"/>
            </a:solidFill>
          </a:ln>
        </p:spPr>
      </p:pic>
      <p:sp>
        <p:nvSpPr>
          <p:cNvPr id="28" name="テキスト ボックス 27">
            <a:extLst>
              <a:ext uri="{FF2B5EF4-FFF2-40B4-BE49-F238E27FC236}">
                <a16:creationId xmlns:a16="http://schemas.microsoft.com/office/drawing/2014/main" id="{1D953378-15E2-8232-AC8D-2175D8632762}"/>
              </a:ext>
            </a:extLst>
          </p:cNvPr>
          <p:cNvSpPr txBox="1"/>
          <p:nvPr/>
        </p:nvSpPr>
        <p:spPr>
          <a:xfrm>
            <a:off x="0" y="3277823"/>
            <a:ext cx="6858000" cy="342914"/>
          </a:xfrm>
          <a:prstGeom prst="rect">
            <a:avLst/>
          </a:prstGeom>
          <a:noFill/>
        </p:spPr>
        <p:txBody>
          <a:bodyPr wrap="square" rtlCol="0">
            <a:spAutoFit/>
          </a:bodyPr>
          <a:lstStyle/>
          <a:p>
            <a:pPr algn="ctr">
              <a:lnSpc>
                <a:spcPct val="150000"/>
              </a:lnSpc>
            </a:pPr>
            <a:r>
              <a:rPr kumimoji="1" lang="ja-JP" altLang="en-US" sz="1200" b="1" dirty="0"/>
              <a:t>「持続可能な尾瀬」</a:t>
            </a:r>
            <a:r>
              <a:rPr kumimoji="1" lang="en-US" altLang="ja-JP" sz="1200" b="1" dirty="0"/>
              <a:t>×</a:t>
            </a:r>
            <a:r>
              <a:rPr kumimoji="1" lang="ja-JP" altLang="en-US" sz="1200" b="1" dirty="0"/>
              <a:t>「○○＝自分の興味・関心」探究</a:t>
            </a:r>
            <a:endParaRPr kumimoji="1" lang="en-US" altLang="ja-JP" sz="1200" b="1" dirty="0"/>
          </a:p>
        </p:txBody>
      </p:sp>
      <p:sp>
        <p:nvSpPr>
          <p:cNvPr id="29" name="Footer Placeholder 4">
            <a:extLst>
              <a:ext uri="{FF2B5EF4-FFF2-40B4-BE49-F238E27FC236}">
                <a16:creationId xmlns:a16="http://schemas.microsoft.com/office/drawing/2014/main" id="{5FBEA018-15BB-D5BA-B869-0E7B80BD7283}"/>
              </a:ext>
            </a:extLst>
          </p:cNvPr>
          <p:cNvSpPr txBox="1">
            <a:spLocks/>
          </p:cNvSpPr>
          <p:nvPr/>
        </p:nvSpPr>
        <p:spPr>
          <a:xfrm>
            <a:off x="1275008" y="4898124"/>
            <a:ext cx="5491873" cy="31715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en-US" altLang="ja-JP" dirty="0"/>
              <a:t>※</a:t>
            </a:r>
            <a:r>
              <a:rPr kumimoji="1" lang="ja-JP" altLang="en-US" dirty="0"/>
              <a:t>このアウトプット例は、群馬県立中央中等教育学校</a:t>
            </a:r>
            <a:r>
              <a:rPr kumimoji="1" lang="en-US" altLang="ja-JP" dirty="0"/>
              <a:t>1</a:t>
            </a:r>
            <a:r>
              <a:rPr kumimoji="1" lang="ja-JP" altLang="en-US" dirty="0"/>
              <a:t>学年の生徒が表現したものです（</a:t>
            </a:r>
            <a:r>
              <a:rPr kumimoji="1" lang="en-US" altLang="ja-JP" dirty="0"/>
              <a:t>2023</a:t>
            </a:r>
            <a:r>
              <a:rPr kumimoji="1" lang="ja-JP" altLang="en-US" dirty="0"/>
              <a:t>年当時）</a:t>
            </a:r>
          </a:p>
        </p:txBody>
      </p:sp>
      <p:sp>
        <p:nvSpPr>
          <p:cNvPr id="30" name="Footer Placeholder 4">
            <a:extLst>
              <a:ext uri="{FF2B5EF4-FFF2-40B4-BE49-F238E27FC236}">
                <a16:creationId xmlns:a16="http://schemas.microsoft.com/office/drawing/2014/main" id="{BC1890C6-E405-6682-ABA0-B4FD0A3602B8}"/>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モデルプログラム（中学校 活用編）</a:t>
            </a:r>
          </a:p>
        </p:txBody>
      </p:sp>
    </p:spTree>
    <p:extLst>
      <p:ext uri="{BB962C8B-B14F-4D97-AF65-F5344CB8AC3E}">
        <p14:creationId xmlns:p14="http://schemas.microsoft.com/office/powerpoint/2010/main" val="135585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EAB24-7F41-C0DE-0FD6-98E3786CC55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A6E2FA3-AC93-2BC7-1889-4609F89F8350}"/>
              </a:ext>
            </a:extLst>
          </p:cNvPr>
          <p:cNvSpPr>
            <a:spLocks noGrp="1"/>
          </p:cNvSpPr>
          <p:nvPr>
            <p:ph type="sldNum" sz="quarter" idx="12"/>
          </p:nvPr>
        </p:nvSpPr>
        <p:spPr/>
        <p:txBody>
          <a:bodyPr/>
          <a:lstStyle/>
          <a:p>
            <a:fld id="{A763930E-11EF-4248-8263-B2307074A718}" type="slidenum">
              <a:rPr kumimoji="1" lang="ja-JP" altLang="en-US" sz="1400" smtClean="0"/>
              <a:t>3</a:t>
            </a:fld>
            <a:endParaRPr kumimoji="1" lang="ja-JP" altLang="en-US" sz="1400"/>
          </a:p>
        </p:txBody>
      </p:sp>
      <p:sp>
        <p:nvSpPr>
          <p:cNvPr id="7" name="テキスト ボックス 6">
            <a:extLst>
              <a:ext uri="{FF2B5EF4-FFF2-40B4-BE49-F238E27FC236}">
                <a16:creationId xmlns:a16="http://schemas.microsoft.com/office/drawing/2014/main" id="{D97B9D81-CF26-3798-6D82-2D385C056211}"/>
              </a:ext>
            </a:extLst>
          </p:cNvPr>
          <p:cNvSpPr txBox="1"/>
          <p:nvPr/>
        </p:nvSpPr>
        <p:spPr>
          <a:xfrm>
            <a:off x="180278" y="341061"/>
            <a:ext cx="7134922" cy="646331"/>
          </a:xfrm>
          <a:prstGeom prst="rect">
            <a:avLst/>
          </a:prstGeom>
          <a:noFill/>
        </p:spPr>
        <p:txBody>
          <a:bodyPr wrap="square" rtlCol="0">
            <a:spAutoFit/>
          </a:bodyPr>
          <a:lstStyle/>
          <a:p>
            <a:r>
              <a:rPr kumimoji="1" lang="ja-JP" altLang="en-US" b="1" dirty="0">
                <a:solidFill>
                  <a:schemeClr val="accent2"/>
                </a:solidFill>
              </a:rPr>
              <a:t>尾瀬ネイチャーラーニング　</a:t>
            </a:r>
            <a:br>
              <a:rPr kumimoji="1" lang="en-US" altLang="ja-JP" b="1" dirty="0">
                <a:solidFill>
                  <a:schemeClr val="accent2"/>
                </a:solidFill>
              </a:rPr>
            </a:br>
            <a:r>
              <a:rPr kumimoji="1" lang="ja-JP" altLang="en-US" b="1" dirty="0">
                <a:solidFill>
                  <a:schemeClr val="accent2"/>
                </a:solidFill>
              </a:rPr>
              <a:t>モデルプログラム（中学校 活用編）活用前のチェックリスト</a:t>
            </a:r>
          </a:p>
        </p:txBody>
      </p:sp>
      <p:sp>
        <p:nvSpPr>
          <p:cNvPr id="13" name="テキスト ボックス 12">
            <a:extLst>
              <a:ext uri="{FF2B5EF4-FFF2-40B4-BE49-F238E27FC236}">
                <a16:creationId xmlns:a16="http://schemas.microsoft.com/office/drawing/2014/main" id="{B042BFE5-D732-D965-1569-3AF807B81FCE}"/>
              </a:ext>
            </a:extLst>
          </p:cNvPr>
          <p:cNvSpPr txBox="1"/>
          <p:nvPr/>
        </p:nvSpPr>
        <p:spPr>
          <a:xfrm>
            <a:off x="246143" y="1175373"/>
            <a:ext cx="6314303" cy="3170099"/>
          </a:xfrm>
          <a:prstGeom prst="rect">
            <a:avLst/>
          </a:prstGeom>
          <a:noFill/>
        </p:spPr>
        <p:txBody>
          <a:bodyPr wrap="square" rtlCol="0">
            <a:spAutoFit/>
          </a:bodyPr>
          <a:lstStyle/>
          <a:p>
            <a:pPr>
              <a:spcAft>
                <a:spcPts val="300"/>
              </a:spcAft>
            </a:pPr>
            <a:r>
              <a:rPr kumimoji="1" lang="en-US" altLang="ja-JP" sz="1100" b="1" u="sng" dirty="0"/>
              <a:t>【</a:t>
            </a:r>
            <a:r>
              <a:rPr kumimoji="1" lang="ja-JP" altLang="en-US" sz="1100" b="1" u="sng" dirty="0"/>
              <a:t>配布資料</a:t>
            </a:r>
            <a:r>
              <a:rPr kumimoji="1" lang="en-US" altLang="ja-JP" sz="1100" b="1" u="sng" dirty="0"/>
              <a:t>】</a:t>
            </a:r>
          </a:p>
          <a:p>
            <a:pPr marL="171450" indent="-171450">
              <a:spcAft>
                <a:spcPts val="300"/>
              </a:spcAft>
              <a:buFont typeface="Wingdings" panose="05000000000000000000" pitchFamily="2" charset="2"/>
              <a:buChar char="p"/>
            </a:pPr>
            <a:r>
              <a:rPr kumimoji="1" lang="en-US" altLang="ja-JP" sz="1100" b="1" dirty="0"/>
              <a:t>WS</a:t>
            </a:r>
            <a:r>
              <a:rPr kumimoji="1" lang="ja-JP" altLang="en-US" sz="1100" b="1" dirty="0"/>
              <a:t>一式（事前・現地・事後・ふりかえり）　　全５ページ</a:t>
            </a:r>
            <a:endParaRPr kumimoji="1" lang="en-US" altLang="ja-JP" sz="1100" b="1" dirty="0"/>
          </a:p>
          <a:p>
            <a:pPr>
              <a:spcAft>
                <a:spcPts val="300"/>
              </a:spcAft>
            </a:pPr>
            <a:endParaRPr kumimoji="1" lang="en-US" altLang="ja-JP" sz="1100" b="1" dirty="0"/>
          </a:p>
          <a:p>
            <a:pPr>
              <a:spcAft>
                <a:spcPts val="300"/>
              </a:spcAft>
            </a:pPr>
            <a:r>
              <a:rPr kumimoji="1" lang="en-US" altLang="ja-JP" sz="1100" b="1" u="sng" dirty="0"/>
              <a:t>【</a:t>
            </a:r>
            <a:r>
              <a:rPr kumimoji="1" lang="ja-JP" altLang="en-US" sz="1100" b="1" u="sng" dirty="0"/>
              <a:t>用意するもの・運営資料</a:t>
            </a:r>
            <a:r>
              <a:rPr kumimoji="1" lang="en-US" altLang="ja-JP" sz="1100" b="1" u="sng" dirty="0"/>
              <a:t>】</a:t>
            </a:r>
          </a:p>
          <a:p>
            <a:pPr marL="171450" indent="-171450">
              <a:spcAft>
                <a:spcPts val="300"/>
              </a:spcAft>
              <a:buFont typeface="Wingdings" panose="05000000000000000000" pitchFamily="2" charset="2"/>
              <a:buChar char="p"/>
            </a:pPr>
            <a:r>
              <a:rPr kumimoji="1" lang="ja-JP" altLang="en-US" sz="1100" b="1" dirty="0"/>
              <a:t>学習画面 一式　</a:t>
            </a:r>
            <a:r>
              <a:rPr kumimoji="1" lang="en-US" altLang="ja-JP" sz="1100" b="1" dirty="0"/>
              <a:t> ※</a:t>
            </a:r>
            <a:r>
              <a:rPr kumimoji="1" lang="ja-JP" altLang="en-US" sz="1100" b="1" dirty="0"/>
              <a:t>加筆・修正可能、使いやすいようにお使いください。</a:t>
            </a:r>
            <a:endParaRPr kumimoji="1" lang="en-US" altLang="ja-JP" sz="1100" b="1" dirty="0"/>
          </a:p>
          <a:p>
            <a:pPr marL="171450" indent="-171450">
              <a:spcAft>
                <a:spcPts val="300"/>
              </a:spcAft>
              <a:buFont typeface="Wingdings" panose="05000000000000000000" pitchFamily="2" charset="2"/>
              <a:buChar char="p"/>
            </a:pPr>
            <a:r>
              <a:rPr kumimoji="1" lang="ja-JP" altLang="en-US" sz="1100" b="1" dirty="0"/>
              <a:t>プロジェクター・スクリーン</a:t>
            </a:r>
            <a:endParaRPr kumimoji="1" lang="en-US" altLang="ja-JP" sz="1100" b="1" dirty="0"/>
          </a:p>
          <a:p>
            <a:pPr>
              <a:spcAft>
                <a:spcPts val="300"/>
              </a:spcAft>
            </a:pPr>
            <a:endParaRPr kumimoji="1" lang="en-US" altLang="ja-JP" sz="1100" b="1" dirty="0"/>
          </a:p>
          <a:p>
            <a:pPr>
              <a:spcAft>
                <a:spcPts val="300"/>
              </a:spcAft>
            </a:pPr>
            <a:r>
              <a:rPr kumimoji="1" lang="en-US" altLang="ja-JP" sz="1100" b="1" u="sng" dirty="0"/>
              <a:t>【</a:t>
            </a:r>
            <a:r>
              <a:rPr kumimoji="1" lang="ja-JP" altLang="en-US" sz="1100" b="1" u="sng" dirty="0"/>
              <a:t>授業運営にあたって</a:t>
            </a:r>
            <a:r>
              <a:rPr kumimoji="1" lang="en-US" altLang="ja-JP" sz="1100" b="1" u="sng" dirty="0"/>
              <a:t>】</a:t>
            </a:r>
          </a:p>
          <a:p>
            <a:pPr marL="171450" indent="-171450">
              <a:spcAft>
                <a:spcPts val="300"/>
              </a:spcAft>
              <a:buFont typeface="Wingdings" panose="05000000000000000000" pitchFamily="2" charset="2"/>
              <a:buChar char="p"/>
            </a:pPr>
            <a:r>
              <a:rPr kumimoji="1" lang="ja-JP" altLang="en-US" sz="1100" b="1" dirty="0"/>
              <a:t>次ページより授業指導案を記載しています。</a:t>
            </a:r>
            <a:endParaRPr kumimoji="1" lang="en-US" altLang="ja-JP" sz="1100" b="1" dirty="0"/>
          </a:p>
          <a:p>
            <a:pPr marL="171450" indent="-171450">
              <a:spcAft>
                <a:spcPts val="300"/>
              </a:spcAft>
              <a:buFont typeface="Wingdings" panose="05000000000000000000" pitchFamily="2" charset="2"/>
              <a:buChar char="p"/>
            </a:pPr>
            <a:r>
              <a:rPr kumimoji="1" lang="ja-JP" altLang="en-US" sz="1100" b="1" dirty="0"/>
              <a:t>個人で取り組む時間や、ペア・グループワークの時間などの時間配分や学習形式は、</a:t>
            </a:r>
            <a:endParaRPr kumimoji="1" lang="en-US" altLang="ja-JP" sz="1100" b="1" dirty="0"/>
          </a:p>
          <a:p>
            <a:pPr>
              <a:spcAft>
                <a:spcPts val="300"/>
              </a:spcAft>
            </a:pPr>
            <a:r>
              <a:rPr kumimoji="1" lang="ja-JP" altLang="en-US" sz="1100" b="1" dirty="0"/>
              <a:t>　それぞれの学校や学年の状況に応じて柔軟にご判断してください。</a:t>
            </a:r>
            <a:endParaRPr kumimoji="1" lang="en-US" altLang="ja-JP" sz="1100" b="1" dirty="0"/>
          </a:p>
          <a:p>
            <a:pPr marL="171450" indent="-171450">
              <a:spcAft>
                <a:spcPts val="300"/>
              </a:spcAft>
              <a:buFont typeface="Wingdings" panose="05000000000000000000" pitchFamily="2" charset="2"/>
              <a:buChar char="p"/>
            </a:pPr>
            <a:r>
              <a:rPr kumimoji="1" lang="ja-JP" altLang="en-US" sz="1100" b="1" dirty="0"/>
              <a:t>授業時間の確保等が難しい場合は、事後学習②・③をカットするなどのご対応ください。</a:t>
            </a:r>
            <a:endParaRPr kumimoji="1" lang="en-US" altLang="ja-JP" sz="1100" b="1" dirty="0"/>
          </a:p>
          <a:p>
            <a:pPr marL="171450" indent="-171450">
              <a:spcAft>
                <a:spcPts val="300"/>
              </a:spcAft>
              <a:buFont typeface="Wingdings" panose="05000000000000000000" pitchFamily="2" charset="2"/>
              <a:buChar char="p"/>
            </a:pPr>
            <a:endParaRPr kumimoji="1" lang="en-US" altLang="ja-JP" sz="1100" b="1" dirty="0"/>
          </a:p>
          <a:p>
            <a:pPr>
              <a:spcAft>
                <a:spcPts val="300"/>
              </a:spcAft>
            </a:pPr>
            <a:r>
              <a:rPr kumimoji="1" lang="en-US" altLang="ja-JP" sz="1100" b="1" dirty="0"/>
              <a:t>【</a:t>
            </a:r>
            <a:r>
              <a:rPr kumimoji="1" lang="ja-JP" altLang="en-US" sz="1100" b="1" dirty="0"/>
              <a:t>アウトプットサンプル</a:t>
            </a:r>
            <a:r>
              <a:rPr kumimoji="1" lang="en-US" altLang="ja-JP" sz="1100" b="1" dirty="0"/>
              <a:t>】</a:t>
            </a:r>
            <a:r>
              <a:rPr kumimoji="1" lang="ja-JP" altLang="en-US" sz="1100" b="1" dirty="0"/>
              <a:t>　</a:t>
            </a:r>
            <a:endParaRPr kumimoji="1" lang="en-US" altLang="ja-JP" sz="1100" b="1" dirty="0"/>
          </a:p>
          <a:p>
            <a:pPr marL="171450" indent="-171450">
              <a:spcAft>
                <a:spcPts val="300"/>
              </a:spcAft>
              <a:buFont typeface="Wingdings" panose="05000000000000000000" pitchFamily="2" charset="2"/>
              <a:buChar char="p"/>
            </a:pPr>
            <a:r>
              <a:rPr kumimoji="1" lang="ja-JP" altLang="en-US" sz="1100" b="1" dirty="0"/>
              <a:t>事後学習の最後には、以下のような発表にまとめていきます。（ひとり</a:t>
            </a:r>
            <a:r>
              <a:rPr kumimoji="1" lang="en-US" altLang="ja-JP" sz="1100" b="1" dirty="0"/>
              <a:t>2</a:t>
            </a:r>
            <a:r>
              <a:rPr kumimoji="1" lang="ja-JP" altLang="en-US" sz="1100" b="1" dirty="0"/>
              <a:t>分程度を想定）</a:t>
            </a:r>
            <a:endParaRPr kumimoji="1" lang="en-US" altLang="ja-JP" sz="1100" b="1" dirty="0"/>
          </a:p>
        </p:txBody>
      </p:sp>
      <p:sp>
        <p:nvSpPr>
          <p:cNvPr id="2" name="正方形/長方形 1">
            <a:extLst>
              <a:ext uri="{FF2B5EF4-FFF2-40B4-BE49-F238E27FC236}">
                <a16:creationId xmlns:a16="http://schemas.microsoft.com/office/drawing/2014/main" id="{31C03EB8-E1E3-765C-AF5A-46BB303861FF}"/>
              </a:ext>
            </a:extLst>
          </p:cNvPr>
          <p:cNvSpPr/>
          <p:nvPr/>
        </p:nvSpPr>
        <p:spPr>
          <a:xfrm>
            <a:off x="4596138" y="116744"/>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3" name="正方形/長方形 2">
            <a:extLst>
              <a:ext uri="{FF2B5EF4-FFF2-40B4-BE49-F238E27FC236}">
                <a16:creationId xmlns:a16="http://schemas.microsoft.com/office/drawing/2014/main" id="{95DD214E-5DFB-7E12-D200-18006B390B63}"/>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5" name="正方形/長方形 4">
            <a:extLst>
              <a:ext uri="{FF2B5EF4-FFF2-40B4-BE49-F238E27FC236}">
                <a16:creationId xmlns:a16="http://schemas.microsoft.com/office/drawing/2014/main" id="{5D0CA1C6-E935-9A9B-528D-D4F3040F7A0F}"/>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6" name="正方形/長方形 5">
            <a:extLst>
              <a:ext uri="{FF2B5EF4-FFF2-40B4-BE49-F238E27FC236}">
                <a16:creationId xmlns:a16="http://schemas.microsoft.com/office/drawing/2014/main" id="{E0E3AE1F-6C1E-6B55-37FA-911D3BB97FF3}"/>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10" name="Footer Placeholder 4">
            <a:extLst>
              <a:ext uri="{FF2B5EF4-FFF2-40B4-BE49-F238E27FC236}">
                <a16:creationId xmlns:a16="http://schemas.microsoft.com/office/drawing/2014/main" id="{F763BCC2-8590-3691-8FD4-10FEF206F39F}"/>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モデルプログラム（中学校 活用編）</a:t>
            </a:r>
          </a:p>
        </p:txBody>
      </p:sp>
      <p:graphicFrame>
        <p:nvGraphicFramePr>
          <p:cNvPr id="14" name="表 13">
            <a:extLst>
              <a:ext uri="{FF2B5EF4-FFF2-40B4-BE49-F238E27FC236}">
                <a16:creationId xmlns:a16="http://schemas.microsoft.com/office/drawing/2014/main" id="{0A9A2BD0-EE75-2A65-8835-CC1AE79FD0DC}"/>
              </a:ext>
            </a:extLst>
          </p:cNvPr>
          <p:cNvGraphicFramePr>
            <a:graphicFrameLocks noGrp="1"/>
          </p:cNvGraphicFramePr>
          <p:nvPr>
            <p:extLst>
              <p:ext uri="{D42A27DB-BD31-4B8C-83A1-F6EECF244321}">
                <p14:modId xmlns:p14="http://schemas.microsoft.com/office/powerpoint/2010/main" val="2181372278"/>
              </p:ext>
            </p:extLst>
          </p:nvPr>
        </p:nvGraphicFramePr>
        <p:xfrm>
          <a:off x="246143" y="4425398"/>
          <a:ext cx="6372000" cy="5133166"/>
        </p:xfrm>
        <a:graphic>
          <a:graphicData uri="http://schemas.openxmlformats.org/drawingml/2006/table">
            <a:tbl>
              <a:tblPr firstRow="1" bandRow="1">
                <a:tableStyleId>{5940675A-B579-460E-94D1-54222C63F5DA}</a:tableStyleId>
              </a:tblPr>
              <a:tblGrid>
                <a:gridCol w="612000">
                  <a:extLst>
                    <a:ext uri="{9D8B030D-6E8A-4147-A177-3AD203B41FA5}">
                      <a16:colId xmlns:a16="http://schemas.microsoft.com/office/drawing/2014/main" val="1432753179"/>
                    </a:ext>
                  </a:extLst>
                </a:gridCol>
                <a:gridCol w="1152000">
                  <a:extLst>
                    <a:ext uri="{9D8B030D-6E8A-4147-A177-3AD203B41FA5}">
                      <a16:colId xmlns:a16="http://schemas.microsoft.com/office/drawing/2014/main" val="920280367"/>
                    </a:ext>
                  </a:extLst>
                </a:gridCol>
                <a:gridCol w="1152000">
                  <a:extLst>
                    <a:ext uri="{9D8B030D-6E8A-4147-A177-3AD203B41FA5}">
                      <a16:colId xmlns:a16="http://schemas.microsoft.com/office/drawing/2014/main" val="2629273141"/>
                    </a:ext>
                  </a:extLst>
                </a:gridCol>
                <a:gridCol w="1152000">
                  <a:extLst>
                    <a:ext uri="{9D8B030D-6E8A-4147-A177-3AD203B41FA5}">
                      <a16:colId xmlns:a16="http://schemas.microsoft.com/office/drawing/2014/main" val="4172220129"/>
                    </a:ext>
                  </a:extLst>
                </a:gridCol>
                <a:gridCol w="1152000">
                  <a:extLst>
                    <a:ext uri="{9D8B030D-6E8A-4147-A177-3AD203B41FA5}">
                      <a16:colId xmlns:a16="http://schemas.microsoft.com/office/drawing/2014/main" val="1020356359"/>
                    </a:ext>
                  </a:extLst>
                </a:gridCol>
                <a:gridCol w="1152000">
                  <a:extLst>
                    <a:ext uri="{9D8B030D-6E8A-4147-A177-3AD203B41FA5}">
                      <a16:colId xmlns:a16="http://schemas.microsoft.com/office/drawing/2014/main" val="67288245"/>
                    </a:ext>
                  </a:extLst>
                </a:gridCol>
              </a:tblGrid>
              <a:tr h="231173">
                <a:tc>
                  <a:txBody>
                    <a:bodyPr/>
                    <a:lstStyle/>
                    <a:p>
                      <a:endParaRPr kumimoji="1" lang="ja-JP" altLang="en-US" sz="800" dirty="0"/>
                    </a:p>
                  </a:txBody>
                  <a:tcPr>
                    <a:solidFill>
                      <a:schemeClr val="accent2">
                        <a:lumMod val="60000"/>
                        <a:lumOff val="40000"/>
                      </a:schemeClr>
                    </a:solidFill>
                  </a:tcPr>
                </a:tc>
                <a:tc>
                  <a:txBody>
                    <a:bodyPr/>
                    <a:lstStyle/>
                    <a:p>
                      <a:pPr algn="ctr"/>
                      <a:r>
                        <a:rPr kumimoji="1" lang="ja-JP" altLang="en-US" sz="1000" b="1" dirty="0"/>
                        <a:t>サンプル１</a:t>
                      </a:r>
                    </a:p>
                  </a:txBody>
                  <a:tcPr anchor="ctr">
                    <a:solidFill>
                      <a:schemeClr val="accent2">
                        <a:lumMod val="60000"/>
                        <a:lumOff val="40000"/>
                      </a:schemeClr>
                    </a:solidFill>
                  </a:tcPr>
                </a:tc>
                <a:tc>
                  <a:txBody>
                    <a:bodyPr/>
                    <a:lstStyle/>
                    <a:p>
                      <a:pPr algn="ctr"/>
                      <a:r>
                        <a:rPr kumimoji="1" lang="ja-JP" altLang="en-US" sz="1000" b="1" dirty="0"/>
                        <a:t>サンプル２</a:t>
                      </a:r>
                    </a:p>
                  </a:txBody>
                  <a:tcPr anchor="ctr">
                    <a:solidFill>
                      <a:schemeClr val="accent2">
                        <a:lumMod val="60000"/>
                        <a:lumOff val="40000"/>
                      </a:schemeClr>
                    </a:solidFill>
                  </a:tcPr>
                </a:tc>
                <a:tc>
                  <a:txBody>
                    <a:bodyPr/>
                    <a:lstStyle/>
                    <a:p>
                      <a:pPr algn="ctr"/>
                      <a:r>
                        <a:rPr kumimoji="1" lang="ja-JP" altLang="en-US" sz="1000" b="1" dirty="0"/>
                        <a:t>サンプル３</a:t>
                      </a:r>
                    </a:p>
                  </a:txBody>
                  <a:tcPr anchor="ctr">
                    <a:solidFill>
                      <a:schemeClr val="accent2">
                        <a:lumMod val="60000"/>
                        <a:lumOff val="40000"/>
                      </a:schemeClr>
                    </a:solidFill>
                  </a:tcPr>
                </a:tc>
                <a:tc>
                  <a:txBody>
                    <a:bodyPr/>
                    <a:lstStyle/>
                    <a:p>
                      <a:pPr algn="ctr"/>
                      <a:r>
                        <a:rPr kumimoji="1" lang="ja-JP" altLang="en-US" sz="1000" b="1" dirty="0"/>
                        <a:t>サンプル４</a:t>
                      </a:r>
                    </a:p>
                  </a:txBody>
                  <a:tcPr anchor="ctr">
                    <a:solidFill>
                      <a:schemeClr val="accent2">
                        <a:lumMod val="60000"/>
                        <a:lumOff val="40000"/>
                      </a:schemeClr>
                    </a:solidFill>
                  </a:tcPr>
                </a:tc>
                <a:tc>
                  <a:txBody>
                    <a:bodyPr/>
                    <a:lstStyle/>
                    <a:p>
                      <a:pPr algn="ctr"/>
                      <a:r>
                        <a:rPr kumimoji="1" lang="ja-JP" altLang="en-US" sz="1000" b="1" dirty="0"/>
                        <a:t>サンプル５</a:t>
                      </a:r>
                    </a:p>
                  </a:txBody>
                  <a:tcPr anchor="ctr">
                    <a:solidFill>
                      <a:schemeClr val="accent2">
                        <a:lumMod val="60000"/>
                        <a:lumOff val="40000"/>
                      </a:schemeClr>
                    </a:solidFill>
                  </a:tcPr>
                </a:tc>
                <a:extLst>
                  <a:ext uri="{0D108BD9-81ED-4DB2-BD59-A6C34878D82A}">
                    <a16:rowId xmlns:a16="http://schemas.microsoft.com/office/drawing/2014/main" val="4103885800"/>
                  </a:ext>
                </a:extLst>
              </a:tr>
              <a:tr h="1803313">
                <a:tc>
                  <a:txBody>
                    <a:bodyPr/>
                    <a:lstStyle/>
                    <a:p>
                      <a:pPr algn="ctr"/>
                      <a:r>
                        <a:rPr kumimoji="1" lang="ja-JP" altLang="en-US" sz="1000" b="1" dirty="0"/>
                        <a:t>テーマ・理由</a:t>
                      </a:r>
                    </a:p>
                  </a:txBody>
                  <a:tcPr anchor="ctr">
                    <a:solidFill>
                      <a:schemeClr val="accent2">
                        <a:lumMod val="20000"/>
                        <a:lumOff val="80000"/>
                      </a:schemeClr>
                    </a:solidFill>
                  </a:tcPr>
                </a:tc>
                <a:tc>
                  <a:txBody>
                    <a:bodyPr/>
                    <a:lstStyle/>
                    <a:p>
                      <a:r>
                        <a:rPr lang="ja-JP" altLang="en-US" sz="800" b="1" dirty="0"/>
                        <a:t>■テーマ：</a:t>
                      </a:r>
                      <a:endParaRPr lang="en-US" altLang="ja-JP" sz="800" b="1" dirty="0"/>
                    </a:p>
                    <a:p>
                      <a:r>
                        <a:rPr lang="ja-JP" altLang="en-US" sz="800" b="1" dirty="0"/>
                        <a:t>持続可能な尾瀬 </a:t>
                      </a:r>
                      <a:r>
                        <a:rPr lang="en-US" altLang="ja-JP" sz="800" b="1" dirty="0"/>
                        <a:t>× </a:t>
                      </a:r>
                      <a:r>
                        <a:rPr lang="ja-JP" altLang="en-US" sz="800" b="1" dirty="0"/>
                        <a:t>お風呂</a:t>
                      </a:r>
                      <a:endParaRPr lang="en-US" altLang="ja-JP" sz="800" b="1" dirty="0"/>
                    </a:p>
                    <a:p>
                      <a:r>
                        <a:rPr lang="ja-JP" altLang="en-US" sz="800" b="1" dirty="0"/>
                        <a:t>■</a:t>
                      </a:r>
                      <a:r>
                        <a:rPr lang="ja-JP" altLang="en-US" sz="800" dirty="0"/>
                        <a:t> </a:t>
                      </a:r>
                      <a:r>
                        <a:rPr lang="ja-JP" altLang="en-US" sz="800" b="1" dirty="0"/>
                        <a:t>理由：</a:t>
                      </a:r>
                      <a:r>
                        <a:rPr lang="ja-JP" altLang="en-US" sz="800" dirty="0"/>
                        <a:t> 山を歩いたあとって、めっちゃ疲れるし、汗もかく！すぐにお風呂に入りたい！でも、お風呂にはたくさん水や燃料が必要だから、自然にやさしいお風呂があったらいいなと思った。</a:t>
                      </a:r>
                      <a:endParaRPr kumimoji="1" lang="ja-JP" altLang="en-US" sz="800" dirty="0"/>
                    </a:p>
                  </a:txBody>
                  <a:tcPr anchor="ctr"/>
                </a:tc>
                <a:tc>
                  <a:txBody>
                    <a:bodyPr/>
                    <a:lstStyle/>
                    <a:p>
                      <a:r>
                        <a:rPr lang="ja-JP" altLang="en-US" sz="800" b="1" dirty="0"/>
                        <a:t>■テーマ：</a:t>
                      </a:r>
                      <a:endParaRPr lang="en-US" altLang="ja-JP" sz="800" b="1" dirty="0"/>
                    </a:p>
                    <a:p>
                      <a:r>
                        <a:rPr lang="ja-JP" altLang="en-US" sz="800" b="1" dirty="0"/>
                        <a:t>持続可能な尾瀬 </a:t>
                      </a:r>
                      <a:r>
                        <a:rPr lang="en-US" altLang="ja-JP" sz="800" b="1" dirty="0"/>
                        <a:t>× </a:t>
                      </a:r>
                      <a:r>
                        <a:rPr lang="ja-JP" altLang="en-US" sz="800" b="1" dirty="0"/>
                        <a:t>家族</a:t>
                      </a:r>
                      <a:r>
                        <a:rPr lang="ja-JP" altLang="en-US" sz="800" dirty="0"/>
                        <a:t> </a:t>
                      </a:r>
                      <a:endParaRPr lang="en-US" altLang="ja-JP" sz="800" dirty="0"/>
                    </a:p>
                    <a:p>
                      <a:r>
                        <a:rPr lang="ja-JP" altLang="en-US" sz="800" b="1" dirty="0"/>
                        <a:t>■理由：</a:t>
                      </a:r>
                      <a:r>
                        <a:rPr lang="ja-JP" altLang="en-US" sz="800" dirty="0"/>
                        <a:t> 家族みんなで自然を守ることができたらいいな！小さい子でもできることがあれば、お父さんお母さんも一緒に楽しめそう！</a:t>
                      </a:r>
                      <a:endParaRPr kumimoji="1" lang="ja-JP" altLang="en-US" sz="800" dirty="0"/>
                    </a:p>
                  </a:txBody>
                  <a:tcPr anchor="ctr"/>
                </a:tc>
                <a:tc>
                  <a:txBody>
                    <a:bodyPr/>
                    <a:lstStyle/>
                    <a:p>
                      <a:r>
                        <a:rPr lang="ja-JP" altLang="en-US" sz="800" b="1" dirty="0"/>
                        <a:t>■テーマ：</a:t>
                      </a:r>
                      <a:endParaRPr lang="en-US" altLang="ja-JP" sz="800" b="1" dirty="0"/>
                    </a:p>
                    <a:p>
                      <a:r>
                        <a:rPr lang="ja-JP" altLang="en-US" sz="800" b="1" dirty="0"/>
                        <a:t>持続可能な尾瀬 </a:t>
                      </a:r>
                      <a:r>
                        <a:rPr lang="en-US" altLang="ja-JP" sz="800" b="1" dirty="0"/>
                        <a:t>× </a:t>
                      </a:r>
                      <a:r>
                        <a:rPr lang="ja-JP" altLang="en-US" sz="800" b="1" dirty="0"/>
                        <a:t>国語</a:t>
                      </a:r>
                      <a:r>
                        <a:rPr lang="ja-JP" altLang="en-US" sz="800" dirty="0"/>
                        <a:t> </a:t>
                      </a:r>
                      <a:endParaRPr lang="en-US" altLang="ja-JP" sz="800" dirty="0"/>
                    </a:p>
                    <a:p>
                      <a:r>
                        <a:rPr lang="ja-JP" altLang="en-US" sz="800" b="1" dirty="0"/>
                        <a:t>■理由：</a:t>
                      </a:r>
                      <a:r>
                        <a:rPr lang="ja-JP" altLang="en-US" sz="800" dirty="0"/>
                        <a:t> 尾瀬って、昔からいろんな人が詩や俳句を作ったりしているんだって！ぼくたちも、尾瀬の自然をことばで表現したら、もっとおもしろくなるかも！</a:t>
                      </a:r>
                      <a:endParaRPr kumimoji="1" lang="ja-JP" altLang="en-US" sz="800" dirty="0"/>
                    </a:p>
                  </a:txBody>
                  <a:tcPr anchor="ctr"/>
                </a:tc>
                <a:tc>
                  <a:txBody>
                    <a:bodyPr/>
                    <a:lstStyle/>
                    <a:p>
                      <a:r>
                        <a:rPr lang="ja-JP" altLang="en-US" sz="800" b="1" dirty="0"/>
                        <a:t>■テーマ：</a:t>
                      </a:r>
                      <a:endParaRPr lang="en-US" altLang="ja-JP" sz="800" b="1" dirty="0"/>
                    </a:p>
                    <a:p>
                      <a:r>
                        <a:rPr lang="ja-JP" altLang="en-US" sz="800" b="1" dirty="0"/>
                        <a:t>持続可能な尾瀬 </a:t>
                      </a:r>
                      <a:r>
                        <a:rPr lang="en-US" altLang="ja-JP" sz="800" b="1" dirty="0"/>
                        <a:t>× </a:t>
                      </a:r>
                      <a:r>
                        <a:rPr lang="ja-JP" altLang="en-US" sz="800" b="1" dirty="0"/>
                        <a:t>昆虫</a:t>
                      </a:r>
                      <a:r>
                        <a:rPr lang="ja-JP" altLang="en-US" sz="800" dirty="0"/>
                        <a:t> </a:t>
                      </a:r>
                      <a:endParaRPr lang="en-US" altLang="ja-JP" sz="800" dirty="0"/>
                    </a:p>
                    <a:p>
                      <a:r>
                        <a:rPr lang="ja-JP" altLang="en-US" sz="800" b="1" dirty="0"/>
                        <a:t>■理由：</a:t>
                      </a:r>
                      <a:r>
                        <a:rPr lang="ja-JP" altLang="en-US" sz="800" dirty="0"/>
                        <a:t> 昆虫が大好き！でも、環境が変わると虫も減るって聞いた。尾瀬の虫を守るために、何かできることないかな？</a:t>
                      </a:r>
                      <a:endParaRPr kumimoji="1" lang="ja-JP" altLang="en-US" sz="800" dirty="0"/>
                    </a:p>
                  </a:txBody>
                  <a:tcPr anchor="ctr"/>
                </a:tc>
                <a:tc>
                  <a:txBody>
                    <a:bodyPr/>
                    <a:lstStyle/>
                    <a:p>
                      <a:r>
                        <a:rPr lang="ja-JP" altLang="en-US" sz="800" b="1" dirty="0"/>
                        <a:t>■テーマ：</a:t>
                      </a:r>
                      <a:endParaRPr lang="en-US" altLang="ja-JP" sz="800" b="1" dirty="0"/>
                    </a:p>
                    <a:p>
                      <a:r>
                        <a:rPr lang="ja-JP" altLang="en-US" sz="800" b="1" dirty="0"/>
                        <a:t>持続可能な尾瀬 </a:t>
                      </a:r>
                      <a:r>
                        <a:rPr lang="en-US" altLang="ja-JP" sz="800" b="1" dirty="0"/>
                        <a:t>× </a:t>
                      </a:r>
                      <a:r>
                        <a:rPr lang="ja-JP" altLang="en-US" sz="800" b="1" dirty="0"/>
                        <a:t>スイーツ</a:t>
                      </a:r>
                      <a:r>
                        <a:rPr lang="ja-JP" altLang="en-US" sz="800" dirty="0"/>
                        <a:t> </a:t>
                      </a:r>
                      <a:endParaRPr lang="en-US" altLang="ja-JP" sz="800" dirty="0"/>
                    </a:p>
                    <a:p>
                      <a:r>
                        <a:rPr lang="ja-JP" altLang="en-US" sz="800" dirty="0"/>
                        <a:t>■</a:t>
                      </a:r>
                      <a:r>
                        <a:rPr lang="ja-JP" altLang="en-US" sz="800" b="1" dirty="0"/>
                        <a:t>理由：</a:t>
                      </a:r>
                      <a:r>
                        <a:rPr lang="ja-JP" altLang="en-US" sz="800" dirty="0"/>
                        <a:t> 山を登ったあと、あまいおやつが食べたい！でも、お菓子のゴミが増えるのはイヤだな。ゴミが出ないスイーツがあればいいなと思った！</a:t>
                      </a:r>
                      <a:endParaRPr kumimoji="1" lang="ja-JP" altLang="en-US" sz="800" dirty="0"/>
                    </a:p>
                  </a:txBody>
                  <a:tcPr anchor="ctr"/>
                </a:tc>
                <a:extLst>
                  <a:ext uri="{0D108BD9-81ED-4DB2-BD59-A6C34878D82A}">
                    <a16:rowId xmlns:a16="http://schemas.microsoft.com/office/drawing/2014/main" val="3343306947"/>
                  </a:ext>
                </a:extLst>
              </a:tr>
              <a:tr h="1803313">
                <a:tc>
                  <a:txBody>
                    <a:bodyPr/>
                    <a:lstStyle/>
                    <a:p>
                      <a:pPr algn="ctr"/>
                      <a:r>
                        <a:rPr kumimoji="1" lang="ja-JP" altLang="en-US" sz="1000" b="1" dirty="0"/>
                        <a:t>アイディア</a:t>
                      </a:r>
                    </a:p>
                  </a:txBody>
                  <a:tcPr anchor="ctr">
                    <a:solidFill>
                      <a:schemeClr val="accent2">
                        <a:lumMod val="20000"/>
                        <a:lumOff val="80000"/>
                      </a:schemeClr>
                    </a:solidFill>
                  </a:tcPr>
                </a:tc>
                <a:tc>
                  <a:txBody>
                    <a:bodyPr/>
                    <a:lstStyle/>
                    <a:p>
                      <a:r>
                        <a:rPr lang="ja-JP" altLang="en-US" sz="800" b="1" dirty="0"/>
                        <a:t>「エコなお風呂でリラックス！」</a:t>
                      </a:r>
                      <a:r>
                        <a:rPr lang="ja-JP" altLang="en-US" sz="800" dirty="0"/>
                        <a:t> </a:t>
                      </a:r>
                      <a:r>
                        <a:rPr lang="en-US" altLang="ja-JP" sz="800" dirty="0"/>
                        <a:t>- </a:t>
                      </a:r>
                      <a:r>
                        <a:rPr lang="ja-JP" altLang="en-US" sz="800" dirty="0"/>
                        <a:t>木のチップを燃やしてお湯をわかすから、自然にやさしい！ </a:t>
                      </a:r>
                      <a:r>
                        <a:rPr lang="en-US" altLang="ja-JP" sz="800" dirty="0"/>
                        <a:t>- </a:t>
                      </a:r>
                      <a:r>
                        <a:rPr lang="ja-JP" altLang="en-US" sz="800" dirty="0"/>
                        <a:t>お風呂の水をきれいにして、トイレや植物の水やりに使う。 </a:t>
                      </a:r>
                      <a:r>
                        <a:rPr lang="en-US" altLang="ja-JP" sz="800" dirty="0"/>
                        <a:t>- </a:t>
                      </a:r>
                      <a:r>
                        <a:rPr lang="ja-JP" altLang="en-US" sz="800" dirty="0"/>
                        <a:t>尾瀬の木で作ったお風呂で、山の景色を見ながら入れる！</a:t>
                      </a:r>
                      <a:endParaRPr kumimoji="1" lang="ja-JP" altLang="en-US" sz="800" dirty="0"/>
                    </a:p>
                  </a:txBody>
                  <a:tcPr anchor="ctr"/>
                </a:tc>
                <a:tc>
                  <a:txBody>
                    <a:bodyPr/>
                    <a:lstStyle/>
                    <a:p>
                      <a:r>
                        <a:rPr lang="ja-JP" altLang="en-US" sz="800" b="1" dirty="0"/>
                        <a:t>「親子でエコキャンプ！」</a:t>
                      </a:r>
                      <a:r>
                        <a:rPr lang="ja-JP" altLang="en-US" sz="800" dirty="0"/>
                        <a:t> </a:t>
                      </a:r>
                      <a:r>
                        <a:rPr lang="en-US" altLang="ja-JP" sz="800" dirty="0"/>
                        <a:t>- </a:t>
                      </a:r>
                      <a:r>
                        <a:rPr lang="ja-JP" altLang="en-US" sz="800" dirty="0"/>
                        <a:t>太陽の光でひかるランプを使って、電気をあまり使わないキャンプをする。 </a:t>
                      </a:r>
                      <a:r>
                        <a:rPr lang="en-US" altLang="ja-JP" sz="800" dirty="0"/>
                        <a:t>- </a:t>
                      </a:r>
                      <a:r>
                        <a:rPr lang="ja-JP" altLang="en-US" sz="800" dirty="0"/>
                        <a:t>尾瀬の野菜や魚をつかって、ゴミが出ない料理にチャレンジ！ </a:t>
                      </a:r>
                      <a:r>
                        <a:rPr lang="en-US" altLang="ja-JP" sz="800" dirty="0"/>
                        <a:t>- </a:t>
                      </a:r>
                      <a:r>
                        <a:rPr lang="ja-JP" altLang="en-US" sz="800" dirty="0"/>
                        <a:t>家族でゴミ拾いや木を植えて、自然を守る体験をする。</a:t>
                      </a:r>
                      <a:endParaRPr kumimoji="1" lang="ja-JP" altLang="en-US" sz="800" dirty="0"/>
                    </a:p>
                  </a:txBody>
                  <a:tcPr anchor="ctr"/>
                </a:tc>
                <a:tc>
                  <a:txBody>
                    <a:bodyPr/>
                    <a:lstStyle/>
                    <a:p>
                      <a:r>
                        <a:rPr lang="ja-JP" altLang="en-US" sz="800" b="1" dirty="0"/>
                        <a:t>「尾瀬でことばあそび！」</a:t>
                      </a:r>
                      <a:r>
                        <a:rPr lang="ja-JP" altLang="en-US" sz="800" dirty="0"/>
                        <a:t> </a:t>
                      </a:r>
                      <a:r>
                        <a:rPr lang="en-US" altLang="ja-JP" sz="800" dirty="0"/>
                        <a:t>- </a:t>
                      </a:r>
                      <a:r>
                        <a:rPr lang="ja-JP" altLang="en-US" sz="800" dirty="0"/>
                        <a:t>山や川を歩きながら、自分で俳句を作ってみる！ </a:t>
                      </a:r>
                      <a:r>
                        <a:rPr lang="en-US" altLang="ja-JP" sz="800" dirty="0"/>
                        <a:t>- </a:t>
                      </a:r>
                      <a:r>
                        <a:rPr lang="ja-JP" altLang="en-US" sz="800" dirty="0"/>
                        <a:t>むかしの人が尾瀬のことを書いた話を読んで、どんなことを思ったのか考える。 </a:t>
                      </a:r>
                      <a:r>
                        <a:rPr lang="en-US" altLang="ja-JP" sz="800" dirty="0"/>
                        <a:t>- </a:t>
                      </a:r>
                      <a:r>
                        <a:rPr lang="ja-JP" altLang="en-US" sz="800" dirty="0"/>
                        <a:t>みんなで尾瀬の物語を作って、発表するイベントをやる！</a:t>
                      </a:r>
                      <a:endParaRPr kumimoji="1" lang="ja-JP" altLang="en-US" sz="800" dirty="0"/>
                    </a:p>
                  </a:txBody>
                  <a:tcPr anchor="ctr"/>
                </a:tc>
                <a:tc>
                  <a:txBody>
                    <a:bodyPr/>
                    <a:lstStyle/>
                    <a:p>
                      <a:r>
                        <a:rPr lang="ja-JP" altLang="en-US" sz="800" b="1" dirty="0"/>
                        <a:t>「昆虫ホテルを作ろう！」</a:t>
                      </a:r>
                      <a:r>
                        <a:rPr lang="ja-JP" altLang="en-US" sz="800" dirty="0"/>
                        <a:t> </a:t>
                      </a:r>
                      <a:r>
                        <a:rPr lang="en-US" altLang="ja-JP" sz="800" dirty="0"/>
                        <a:t>- </a:t>
                      </a:r>
                      <a:r>
                        <a:rPr lang="ja-JP" altLang="en-US" sz="800" dirty="0"/>
                        <a:t>木の枝や落ち葉で「虫のすみか」を作って、いろんな虫が住めるようにする。 </a:t>
                      </a:r>
                      <a:r>
                        <a:rPr lang="en-US" altLang="ja-JP" sz="800" dirty="0"/>
                        <a:t>- </a:t>
                      </a:r>
                      <a:r>
                        <a:rPr lang="ja-JP" altLang="en-US" sz="800" dirty="0"/>
                        <a:t>虫が好きな花や草を植えて、虫があつまる場所を作る。 </a:t>
                      </a:r>
                      <a:r>
                        <a:rPr lang="en-US" altLang="ja-JP" sz="800" dirty="0"/>
                        <a:t>- </a:t>
                      </a:r>
                      <a:r>
                        <a:rPr lang="ja-JP" altLang="en-US" sz="800" dirty="0"/>
                        <a:t>虫の観察会を開いて、どんな虫がいるかみんなで調べる！</a:t>
                      </a:r>
                      <a:endParaRPr kumimoji="1" lang="ja-JP" altLang="en-US" sz="800" dirty="0"/>
                    </a:p>
                  </a:txBody>
                  <a:tcPr anchor="ctr"/>
                </a:tc>
                <a:tc>
                  <a:txBody>
                    <a:bodyPr/>
                    <a:lstStyle/>
                    <a:p>
                      <a:r>
                        <a:rPr lang="ja-JP" altLang="en-US" sz="800" b="1" dirty="0"/>
                        <a:t>「ゴミゼロ！尾瀬スイーツ」</a:t>
                      </a:r>
                      <a:r>
                        <a:rPr lang="ja-JP" altLang="en-US" sz="800" dirty="0"/>
                        <a:t> </a:t>
                      </a:r>
                      <a:r>
                        <a:rPr lang="en-US" altLang="ja-JP" sz="800" dirty="0"/>
                        <a:t>- </a:t>
                      </a:r>
                      <a:r>
                        <a:rPr lang="ja-JP" altLang="en-US" sz="800" dirty="0"/>
                        <a:t>食べられるカップやスプーンで、ゴミを出さずにスイーツを食べる！ </a:t>
                      </a:r>
                      <a:r>
                        <a:rPr lang="en-US" altLang="ja-JP" sz="800" dirty="0"/>
                        <a:t>- </a:t>
                      </a:r>
                      <a:r>
                        <a:rPr lang="ja-JP" altLang="en-US" sz="800" dirty="0"/>
                        <a:t>尾瀬のハチミツやくだもので、オリジナルのおやつを作る。 </a:t>
                      </a:r>
                      <a:r>
                        <a:rPr lang="en-US" altLang="ja-JP" sz="800" dirty="0"/>
                        <a:t>- </a:t>
                      </a:r>
                      <a:r>
                        <a:rPr lang="ja-JP" altLang="en-US" sz="800" dirty="0"/>
                        <a:t>山登りのあとにピッタリな、エネルギーたっぷりのスイーツを考える。</a:t>
                      </a:r>
                      <a:endParaRPr kumimoji="1" lang="ja-JP" altLang="en-US" sz="800" dirty="0"/>
                    </a:p>
                  </a:txBody>
                  <a:tcPr anchor="ctr"/>
                </a:tc>
                <a:extLst>
                  <a:ext uri="{0D108BD9-81ED-4DB2-BD59-A6C34878D82A}">
                    <a16:rowId xmlns:a16="http://schemas.microsoft.com/office/drawing/2014/main" val="3317009055"/>
                  </a:ext>
                </a:extLst>
              </a:tr>
              <a:tr h="1282700">
                <a:tc>
                  <a:txBody>
                    <a:bodyPr/>
                    <a:lstStyle/>
                    <a:p>
                      <a:pPr algn="ctr"/>
                      <a:r>
                        <a:rPr kumimoji="1" lang="ja-JP" altLang="en-US" sz="1000" b="1" dirty="0"/>
                        <a:t>まとめ</a:t>
                      </a:r>
                    </a:p>
                  </a:txBody>
                  <a:tcPr anchor="ctr">
                    <a:solidFill>
                      <a:schemeClr val="accent2">
                        <a:lumMod val="20000"/>
                        <a:lumOff val="80000"/>
                      </a:schemeClr>
                    </a:solidFill>
                  </a:tcPr>
                </a:tc>
                <a:tc>
                  <a:txBody>
                    <a:bodyPr/>
                    <a:lstStyle/>
                    <a:p>
                      <a:r>
                        <a:rPr lang="ja-JP" altLang="en-US" sz="800" dirty="0"/>
                        <a:t>エコなお風呂があれば、登山のあとに気持ちよく入れるし、自然も大切にできる！尾瀬に行ったら、お風呂に入るのも楽しみになりそう！</a:t>
                      </a:r>
                      <a:endParaRPr kumimoji="1" lang="ja-JP" altLang="en-US" sz="800" dirty="0"/>
                    </a:p>
                  </a:txBody>
                  <a:tcPr anchor="ctr"/>
                </a:tc>
                <a:tc>
                  <a:txBody>
                    <a:bodyPr/>
                    <a:lstStyle/>
                    <a:p>
                      <a:r>
                        <a:rPr lang="ja-JP" altLang="en-US" sz="800" dirty="0"/>
                        <a:t>家族みんなで楽しみながら自然を守ることができる！お父さんお母さんと一緒に活動すれば、もっとたくさんの人がエコに興味をもつかも！</a:t>
                      </a:r>
                      <a:endParaRPr kumimoji="1" lang="ja-JP" altLang="en-US" sz="800" dirty="0"/>
                    </a:p>
                  </a:txBody>
                  <a:tcPr anchor="ctr"/>
                </a:tc>
                <a:tc>
                  <a:txBody>
                    <a:bodyPr/>
                    <a:lstStyle/>
                    <a:p>
                      <a:r>
                        <a:rPr lang="ja-JP" altLang="en-US" sz="800" dirty="0"/>
                        <a:t>尾瀬の自然をことばで表せたら、もっとおもしろくなる！ぼくたちが作った俳句や物語が、未来の人たちにも伝わるかもしれない！</a:t>
                      </a:r>
                      <a:endParaRPr kumimoji="1" lang="ja-JP" altLang="en-US" sz="800" dirty="0"/>
                    </a:p>
                  </a:txBody>
                  <a:tcPr anchor="ctr"/>
                </a:tc>
                <a:tc>
                  <a:txBody>
                    <a:bodyPr/>
                    <a:lstStyle/>
                    <a:p>
                      <a:r>
                        <a:rPr lang="ja-JP" altLang="en-US" sz="800" dirty="0"/>
                        <a:t>虫のすみかを作れば、尾瀬の虫がもっと元気にすごせる！虫が好きな人も、苦手な人も、いっしょに自然を考えるきっかけになると思う！</a:t>
                      </a:r>
                      <a:endParaRPr kumimoji="1" lang="ja-JP" altLang="en-US" sz="800" dirty="0"/>
                    </a:p>
                  </a:txBody>
                  <a:tcPr anchor="ctr"/>
                </a:tc>
                <a:tc>
                  <a:txBody>
                    <a:bodyPr/>
                    <a:lstStyle/>
                    <a:p>
                      <a:r>
                        <a:rPr lang="ja-JP" altLang="en-US" sz="800" dirty="0"/>
                        <a:t>ゴミが出ないおやつなら、みんなで安心して食べられるし、尾瀬の自然も守れる！おいしくてエコなスイーツがあれば、食べるのがもっと楽しみになりそう！</a:t>
                      </a:r>
                      <a:endParaRPr kumimoji="1" lang="ja-JP" altLang="en-US" sz="800" dirty="0"/>
                    </a:p>
                  </a:txBody>
                  <a:tcPr anchor="ctr"/>
                </a:tc>
                <a:extLst>
                  <a:ext uri="{0D108BD9-81ED-4DB2-BD59-A6C34878D82A}">
                    <a16:rowId xmlns:a16="http://schemas.microsoft.com/office/drawing/2014/main" val="2396732225"/>
                  </a:ext>
                </a:extLst>
              </a:tr>
            </a:tbl>
          </a:graphicData>
        </a:graphic>
      </p:graphicFrame>
    </p:spTree>
    <p:extLst>
      <p:ext uri="{BB962C8B-B14F-4D97-AF65-F5344CB8AC3E}">
        <p14:creationId xmlns:p14="http://schemas.microsoft.com/office/powerpoint/2010/main" val="133883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4</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221165" y="127344"/>
            <a:ext cx="6314303" cy="883768"/>
          </a:xfrm>
          <a:prstGeom prst="rect">
            <a:avLst/>
          </a:prstGeom>
          <a:noFill/>
        </p:spPr>
        <p:txBody>
          <a:bodyPr wrap="square" rtlCol="0">
            <a:spAutoFit/>
          </a:bodyPr>
          <a:lstStyle/>
          <a:p>
            <a:pPr>
              <a:lnSpc>
                <a:spcPct val="150000"/>
              </a:lnSpc>
            </a:pPr>
            <a:r>
              <a:rPr kumimoji="1" lang="ja-JP" altLang="en-US" b="1" dirty="0">
                <a:solidFill>
                  <a:schemeClr val="accent2"/>
                </a:solidFill>
              </a:rPr>
              <a:t>事前学習：自分の興味・関心と</a:t>
            </a:r>
            <a:endParaRPr kumimoji="1" lang="en-US" altLang="ja-JP" b="1" dirty="0">
              <a:solidFill>
                <a:schemeClr val="accent2"/>
              </a:solidFill>
            </a:endParaRPr>
          </a:p>
          <a:p>
            <a:pPr>
              <a:lnSpc>
                <a:spcPct val="150000"/>
              </a:lnSpc>
            </a:pPr>
            <a:r>
              <a:rPr kumimoji="1" lang="ja-JP" altLang="en-US" b="1" dirty="0">
                <a:solidFill>
                  <a:schemeClr val="accent2"/>
                </a:solidFill>
              </a:rPr>
              <a:t>　　　　　持続可能な尾瀬の見方を発見しよう！</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56438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46143" y="929060"/>
            <a:ext cx="6314303" cy="619913"/>
          </a:xfrm>
          <a:prstGeom prst="rect">
            <a:avLst/>
          </a:prstGeom>
          <a:noFill/>
        </p:spPr>
        <p:txBody>
          <a:bodyPr wrap="square" rtlCol="0">
            <a:spAutoFit/>
          </a:bodyPr>
          <a:lstStyle/>
          <a:p>
            <a:pPr>
              <a:lnSpc>
                <a:spcPct val="150000"/>
              </a:lnSpc>
            </a:pPr>
            <a:r>
              <a:rPr kumimoji="1" lang="ja-JP" altLang="en-US" sz="1200" b="1" dirty="0"/>
              <a:t>尾瀬ネイチャーラーニングの概要を知り、</a:t>
            </a:r>
            <a:endParaRPr kumimoji="1" lang="en-US" altLang="ja-JP" sz="1200" b="1" dirty="0"/>
          </a:p>
          <a:p>
            <a:pPr>
              <a:lnSpc>
                <a:spcPct val="150000"/>
              </a:lnSpc>
            </a:pPr>
            <a:r>
              <a:rPr kumimoji="1" lang="ja-JP" altLang="en-US" sz="1200" b="1" dirty="0"/>
              <a:t>自分の興味・関心を発見する。</a:t>
            </a:r>
            <a:endParaRPr kumimoji="1" lang="en-US" altLang="ja-JP" sz="1200" b="1" dirty="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21165" y="3480208"/>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graphicFrame>
        <p:nvGraphicFramePr>
          <p:cNvPr id="14" name="表 13">
            <a:extLst>
              <a:ext uri="{FF2B5EF4-FFF2-40B4-BE49-F238E27FC236}">
                <a16:creationId xmlns:a16="http://schemas.microsoft.com/office/drawing/2014/main" id="{E642938C-8ABC-FD44-E1D1-D1168B01B5AC}"/>
              </a:ext>
            </a:extLst>
          </p:cNvPr>
          <p:cNvGraphicFramePr>
            <a:graphicFrameLocks noGrp="1"/>
          </p:cNvGraphicFramePr>
          <p:nvPr>
            <p:extLst>
              <p:ext uri="{D42A27DB-BD31-4B8C-83A1-F6EECF244321}">
                <p14:modId xmlns:p14="http://schemas.microsoft.com/office/powerpoint/2010/main" val="3977976073"/>
              </p:ext>
            </p:extLst>
          </p:nvPr>
        </p:nvGraphicFramePr>
        <p:xfrm>
          <a:off x="266630" y="3950755"/>
          <a:ext cx="6365713" cy="5594207"/>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1084348">
                  <a:extLst>
                    <a:ext uri="{9D8B030D-6E8A-4147-A177-3AD203B41FA5}">
                      <a16:colId xmlns:a16="http://schemas.microsoft.com/office/drawing/2014/main" val="2891736153"/>
                    </a:ext>
                  </a:extLst>
                </a:gridCol>
                <a:gridCol w="477520">
                  <a:extLst>
                    <a:ext uri="{9D8B030D-6E8A-4147-A177-3AD203B41FA5}">
                      <a16:colId xmlns:a16="http://schemas.microsoft.com/office/drawing/2014/main" val="3108088361"/>
                    </a:ext>
                  </a:extLst>
                </a:gridCol>
                <a:gridCol w="2991762">
                  <a:extLst>
                    <a:ext uri="{9D8B030D-6E8A-4147-A177-3AD203B41FA5}">
                      <a16:colId xmlns:a16="http://schemas.microsoft.com/office/drawing/2014/main" val="2207028741"/>
                    </a:ext>
                  </a:extLst>
                </a:gridCol>
                <a:gridCol w="1196679">
                  <a:extLst>
                    <a:ext uri="{9D8B030D-6E8A-4147-A177-3AD203B41FA5}">
                      <a16:colId xmlns:a16="http://schemas.microsoft.com/office/drawing/2014/main" val="2161203504"/>
                    </a:ext>
                  </a:extLst>
                </a:gridCol>
              </a:tblGrid>
              <a:tr h="365792">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700" b="1" dirty="0"/>
                        <a:t>目安</a:t>
                      </a:r>
                      <a:endParaRPr kumimoji="1" lang="en-US" altLang="ja-JP" sz="700" b="1" dirty="0"/>
                    </a:p>
                    <a:p>
                      <a:pPr algn="ctr"/>
                      <a:r>
                        <a:rPr kumimoji="1" lang="ja-JP" altLang="en-US" sz="7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701101">
                <a:tc rowSpan="3">
                  <a:txBody>
                    <a:bodyPr/>
                    <a:lstStyle/>
                    <a:p>
                      <a:pPr algn="ctr"/>
                      <a:r>
                        <a:rPr kumimoji="1" lang="ja-JP" altLang="en-US" sz="900" b="1" dirty="0"/>
                        <a:t>１時間目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marL="0" indent="0" algn="ctr">
                        <a:buFont typeface="+mj-lt"/>
                        <a:buNone/>
                      </a:pPr>
                      <a:r>
                        <a:rPr kumimoji="1" lang="ja-JP" altLang="en-US" sz="900" b="1" dirty="0"/>
                        <a:t>自分の興味・関心を発見する</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１．尾瀬</a:t>
                      </a:r>
                      <a:endParaRPr kumimoji="1" lang="en-US" altLang="ja-JP" sz="900" b="1" dirty="0"/>
                    </a:p>
                    <a:p>
                      <a:pPr marL="0" indent="0">
                        <a:buFont typeface="+mj-lt"/>
                        <a:buNone/>
                      </a:pPr>
                      <a:r>
                        <a:rPr kumimoji="1" lang="ja-JP" altLang="en-US" sz="900" b="1" dirty="0"/>
                        <a:t>　　ネイチャー</a:t>
                      </a:r>
                      <a:endParaRPr kumimoji="1" lang="en-US" altLang="ja-JP" sz="900" b="1" dirty="0"/>
                    </a:p>
                    <a:p>
                      <a:pPr marL="0" indent="0">
                        <a:buFont typeface="+mj-lt"/>
                        <a:buNone/>
                      </a:pPr>
                      <a:r>
                        <a:rPr kumimoji="1" lang="ja-JP" altLang="en-US" sz="900" b="1" dirty="0"/>
                        <a:t>　　ラーニング</a:t>
                      </a:r>
                    </a:p>
                    <a:p>
                      <a:pPr marL="0" indent="0">
                        <a:buFont typeface="+mj-lt"/>
                        <a:buNone/>
                      </a:pPr>
                      <a:r>
                        <a:rPr kumimoji="1" lang="ja-JP" altLang="en-US" sz="900" b="1" dirty="0"/>
                        <a:t>　　を知る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尾瀬ネイチャーライニングの概要を知る</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尾瀬のイメージについて確認する</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15</a:t>
                      </a:r>
                      <a:r>
                        <a:rPr kumimoji="1" lang="ja-JP" altLang="en-US" sz="800" b="1" dirty="0">
                          <a:solidFill>
                            <a:schemeClr val="tx1"/>
                          </a:solidFill>
                        </a:rPr>
                        <a:t>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r>
                        <a:rPr kumimoji="1" lang="en-US" altLang="ja-JP" sz="900" b="1" dirty="0">
                          <a:solidFill>
                            <a:schemeClr val="tx1"/>
                          </a:solidFill>
                        </a:rPr>
                        <a:t>【</a:t>
                      </a:r>
                      <a:r>
                        <a:rPr kumimoji="1" lang="ja-JP" altLang="en-US" sz="900" b="1" dirty="0">
                          <a:solidFill>
                            <a:schemeClr val="tx1"/>
                          </a:solidFill>
                        </a:rPr>
                        <a:t>運営</a:t>
                      </a:r>
                      <a:r>
                        <a:rPr kumimoji="1" lang="en-US" altLang="ja-JP" sz="900" b="1" dirty="0">
                          <a:solidFill>
                            <a:schemeClr val="tx1"/>
                          </a:solidFill>
                        </a:rPr>
                        <a:t>】</a:t>
                      </a:r>
                    </a:p>
                    <a:p>
                      <a:r>
                        <a:rPr kumimoji="1" lang="ja-JP" altLang="en-US" sz="900" b="1" dirty="0">
                          <a:solidFill>
                            <a:schemeClr val="tx1"/>
                          </a:solidFill>
                        </a:rPr>
                        <a:t>□学習画面</a:t>
                      </a:r>
                      <a:endParaRPr kumimoji="1" lang="en-US" altLang="ja-JP" sz="900" b="1" dirty="0">
                        <a:solidFill>
                          <a:schemeClr val="tx1"/>
                        </a:solidFill>
                      </a:endParaRPr>
                    </a:p>
                    <a:p>
                      <a:r>
                        <a:rPr kumimoji="1" lang="ja-JP" altLang="en-US" sz="900" b="1" dirty="0">
                          <a:solidFill>
                            <a:schemeClr val="tx1"/>
                          </a:solidFill>
                        </a:rPr>
                        <a:t>□プロジェクター</a:t>
                      </a:r>
                      <a:endParaRPr kumimoji="1" lang="en-US" altLang="ja-JP" sz="900" b="1" dirty="0">
                        <a:solidFill>
                          <a:schemeClr val="tx1"/>
                        </a:solidFill>
                      </a:endParaRPr>
                    </a:p>
                    <a:p>
                      <a:endParaRPr kumimoji="1" lang="en-US" altLang="ja-JP" sz="900" b="1" dirty="0">
                        <a:solidFill>
                          <a:schemeClr val="tx1"/>
                        </a:solidFill>
                      </a:endParaRPr>
                    </a:p>
                    <a:p>
                      <a:r>
                        <a:rPr kumimoji="1" lang="en-US" altLang="ja-JP" sz="900" b="1" dirty="0">
                          <a:solidFill>
                            <a:schemeClr val="tx1"/>
                          </a:solidFill>
                        </a:rPr>
                        <a:t>【</a:t>
                      </a:r>
                      <a:r>
                        <a:rPr kumimoji="1" lang="ja-JP" altLang="en-US" sz="900" b="1" dirty="0">
                          <a:solidFill>
                            <a:schemeClr val="tx1"/>
                          </a:solidFill>
                        </a:rPr>
                        <a:t>備品</a:t>
                      </a:r>
                      <a:r>
                        <a:rPr kumimoji="1" lang="en-US" altLang="ja-JP" sz="900" b="1" dirty="0">
                          <a:solidFill>
                            <a:schemeClr val="tx1"/>
                          </a:solidFill>
                        </a:rPr>
                        <a:t>】</a:t>
                      </a:r>
                    </a:p>
                    <a:p>
                      <a:r>
                        <a:rPr kumimoji="1" lang="ja-JP" altLang="en-US" sz="900" b="1" dirty="0">
                          <a:solidFill>
                            <a:schemeClr val="tx1"/>
                          </a:solidFill>
                        </a:rPr>
                        <a:t>□</a:t>
                      </a:r>
                      <a:r>
                        <a:rPr kumimoji="1" lang="en-US" altLang="ja-JP" sz="900" b="1" dirty="0">
                          <a:solidFill>
                            <a:schemeClr val="tx1"/>
                          </a:solidFill>
                        </a:rPr>
                        <a:t>WS01 P1</a:t>
                      </a:r>
                      <a:r>
                        <a:rPr kumimoji="1" lang="ja-JP" altLang="en-US" sz="900" b="1" dirty="0">
                          <a:solidFill>
                            <a:schemeClr val="tx1"/>
                          </a:solidFill>
                        </a:rPr>
                        <a:t>該当</a:t>
                      </a:r>
                      <a:endParaRPr kumimoji="1" lang="en-US" altLang="ja-JP" sz="9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371571"/>
                  </a:ext>
                </a:extLst>
              </a:tr>
              <a:tr h="1310755">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２．自分の</a:t>
                      </a:r>
                      <a:endParaRPr kumimoji="1" lang="en-US" altLang="ja-JP" sz="900" b="1" dirty="0"/>
                    </a:p>
                    <a:p>
                      <a:pPr marL="0" indent="0">
                        <a:buFont typeface="+mj-lt"/>
                        <a:buNone/>
                      </a:pPr>
                      <a:r>
                        <a:rPr kumimoji="1" lang="ja-JP" altLang="en-US" sz="900" b="1" dirty="0"/>
                        <a:t>　　興味・関心</a:t>
                      </a:r>
                      <a:endParaRPr kumimoji="1" lang="en-US" altLang="ja-JP" sz="900" b="1" dirty="0"/>
                    </a:p>
                    <a:p>
                      <a:pPr marL="0" indent="0">
                        <a:buFont typeface="+mj-lt"/>
                        <a:buNone/>
                      </a:pPr>
                      <a:r>
                        <a:rPr kumimoji="1" lang="ja-JP" altLang="en-US" sz="900" b="1" dirty="0"/>
                        <a:t>　　を発見する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自分の興味・関心を発見する。</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05</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個人ワーク①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個人ワーク②　　</a:t>
                      </a:r>
                      <a:r>
                        <a:rPr kumimoji="1" lang="en-US" altLang="ja-JP" sz="800" b="1" dirty="0">
                          <a:solidFill>
                            <a:schemeClr val="tx1"/>
                          </a:solidFill>
                        </a:rPr>
                        <a:t>05</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グループワーク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自分の興味・関心は何でも構いません。自由に出すように促しましょう。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14824"/>
                  </a:ext>
                </a:extLst>
              </a:tr>
              <a:tr h="365792">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indent="0" algn="ctr">
                        <a:buFont typeface="+mj-lt"/>
                        <a:buNone/>
                      </a:pP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３．まとめ</a:t>
                      </a:r>
                      <a:br>
                        <a:rPr kumimoji="1" lang="en-US" altLang="ja-JP" sz="900" b="1" dirty="0"/>
                      </a:br>
                      <a:r>
                        <a:rPr kumimoji="1" lang="ja-JP" altLang="en-US" sz="900" b="1" dirty="0"/>
                        <a:t>　　・次回予告</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800" b="1" dirty="0">
                          <a:solidFill>
                            <a:schemeClr val="tx1"/>
                          </a:solidFill>
                        </a:rPr>
                        <a:t>まとめ・次回予告をする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28888761"/>
                  </a:ext>
                </a:extLst>
              </a:tr>
              <a:tr h="1432685">
                <a:tc rowSpan="3">
                  <a:txBody>
                    <a:bodyPr/>
                    <a:lstStyle/>
                    <a:p>
                      <a:pPr algn="ctr"/>
                      <a:r>
                        <a:rPr kumimoji="1" lang="ja-JP" altLang="en-US" sz="900" b="1" dirty="0"/>
                        <a:t>２時間目</a:t>
                      </a:r>
                    </a:p>
                  </a:txBody>
                  <a:tcPr vert="eaVert" anchor="ctr">
                    <a:lnT w="6350" cap="flat" cmpd="sng" algn="ctr">
                      <a:solidFill>
                        <a:schemeClr val="tx1"/>
                      </a:solidFill>
                      <a:prstDash val="solid"/>
                      <a:round/>
                      <a:headEnd type="none" w="med" len="med"/>
                      <a:tailEnd type="none" w="med" len="med"/>
                    </a:lnT>
                  </a:tcPr>
                </a:tc>
                <a:tc rowSpan="3">
                  <a:txBody>
                    <a:bodyPr/>
                    <a:lstStyle/>
                    <a:p>
                      <a:pPr marL="0" indent="0" algn="ctr">
                        <a:buFont typeface="+mj-lt"/>
                        <a:buNone/>
                      </a:pPr>
                      <a:r>
                        <a:rPr kumimoji="1" lang="ja-JP" altLang="en-US" sz="900" b="1" dirty="0"/>
                        <a:t>持続可能な尾瀬の見方を知る</a:t>
                      </a:r>
                    </a:p>
                  </a:txBody>
                  <a:tcPr vert="eaVert" anchor="ctr">
                    <a:lnT w="6350" cap="flat" cmpd="sng" algn="ctr">
                      <a:solidFill>
                        <a:schemeClr val="tx1"/>
                      </a:solidFill>
                      <a:prstDash val="solid"/>
                      <a:round/>
                      <a:headEnd type="none" w="med" len="med"/>
                      <a:tailEnd type="none" w="med" len="med"/>
                    </a:lnT>
                  </a:tcPr>
                </a:tc>
                <a:tc>
                  <a:txBody>
                    <a:bodyPr/>
                    <a:lstStyle/>
                    <a:p>
                      <a:r>
                        <a:rPr kumimoji="1" lang="ja-JP" altLang="en-US" sz="900" b="1" dirty="0"/>
                        <a:t>１．持続可能な</a:t>
                      </a:r>
                      <a:endParaRPr kumimoji="1" lang="en-US" altLang="ja-JP" sz="900" b="1" dirty="0"/>
                    </a:p>
                    <a:p>
                      <a:r>
                        <a:rPr kumimoji="1" lang="ja-JP" altLang="en-US" sz="900" b="1" dirty="0"/>
                        <a:t>　　尾瀬の見方</a:t>
                      </a:r>
                      <a:endParaRPr kumimoji="1" lang="en-US" altLang="ja-JP" sz="900" b="1" dirty="0"/>
                    </a:p>
                    <a:p>
                      <a:r>
                        <a:rPr kumimoji="1" lang="ja-JP" altLang="en-US" sz="900" b="1" dirty="0"/>
                        <a:t>　　を知る</a:t>
                      </a:r>
                      <a:endParaRPr kumimoji="1" lang="en-US" altLang="ja-JP" sz="900" b="1" dirty="0"/>
                    </a:p>
                  </a:txBody>
                  <a:tcPr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持続可能な尾瀬の見方（</a:t>
                      </a:r>
                      <a:r>
                        <a:rPr kumimoji="1" lang="en-US" altLang="ja-JP" sz="800" b="1" dirty="0">
                          <a:solidFill>
                            <a:schemeClr val="tx1"/>
                          </a:solidFill>
                        </a:rPr>
                        <a:t>4</a:t>
                      </a:r>
                      <a:r>
                        <a:rPr kumimoji="1" lang="ja-JP" altLang="en-US" sz="800" b="1" dirty="0">
                          <a:solidFill>
                            <a:schemeClr val="tx1"/>
                          </a:solidFill>
                        </a:rPr>
                        <a:t>つ）を知る</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インターネット検索等を通じて情報収集をする。</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個人ワーク　　　</a:t>
                      </a:r>
                      <a:r>
                        <a:rPr kumimoji="1" lang="en-US" altLang="ja-JP" sz="800" b="1" dirty="0">
                          <a:solidFill>
                            <a:schemeClr val="tx1"/>
                          </a:solidFill>
                        </a:rPr>
                        <a:t>15</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ペアワーク　　　</a:t>
                      </a:r>
                      <a:r>
                        <a:rPr kumimoji="1" lang="en-US" altLang="ja-JP" sz="800" b="1" dirty="0">
                          <a:solidFill>
                            <a:schemeClr val="tx1"/>
                          </a:solidFill>
                        </a:rPr>
                        <a:t>05</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尾瀬のことを自分の力で把握していくための時間です。情報収集のばらつきがあっても構いません。ペアワークで補っていきましょう。</a:t>
                      </a:r>
                      <a:endParaRPr kumimoji="1" lang="en-US" altLang="ja-JP" sz="8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900" b="1" i="0" u="none" strike="noStrike" kern="1200" cap="none" spc="0" normalizeH="0" baseline="0" noProof="0" dirty="0">
                          <a:ln>
                            <a:noFill/>
                          </a:ln>
                          <a:solidFill>
                            <a:schemeClr val="tx1"/>
                          </a:solidFill>
                          <a:effectLst/>
                          <a:uLnTx/>
                          <a:uFillTx/>
                          <a:latin typeface="+mn-lt"/>
                          <a:ea typeface="+mn-ea"/>
                          <a:cs typeface="+mn-cs"/>
                        </a:rPr>
                        <a:t>運営</a:t>
                      </a: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lt"/>
                          <a:ea typeface="+mn-ea"/>
                          <a:cs typeface="+mn-cs"/>
                        </a:rPr>
                        <a:t>□学習画面</a:t>
                      </a: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lt"/>
                          <a:ea typeface="+mn-ea"/>
                          <a:cs typeface="+mn-cs"/>
                        </a:rPr>
                        <a:t>□プロジェクター</a:t>
                      </a: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900" b="1" i="0" u="none" strike="noStrike" kern="1200" cap="none" spc="0" normalizeH="0" baseline="0" noProof="0" dirty="0">
                          <a:ln>
                            <a:noFill/>
                          </a:ln>
                          <a:solidFill>
                            <a:schemeClr val="tx1"/>
                          </a:solidFill>
                          <a:effectLst/>
                          <a:uLnTx/>
                          <a:uFillTx/>
                          <a:latin typeface="+mn-lt"/>
                          <a:ea typeface="+mn-ea"/>
                          <a:cs typeface="+mn-cs"/>
                        </a:rPr>
                        <a:t>備品</a:t>
                      </a: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lt"/>
                          <a:ea typeface="+mn-ea"/>
                          <a:cs typeface="+mn-cs"/>
                        </a:rPr>
                        <a:t>□</a:t>
                      </a:r>
                      <a:r>
                        <a:rPr kumimoji="1" lang="en-US" altLang="ja-JP" sz="900" b="1" i="0" u="none" strike="noStrike" kern="1200" cap="none" spc="0" normalizeH="0" baseline="0" noProof="0" dirty="0">
                          <a:ln>
                            <a:noFill/>
                          </a:ln>
                          <a:solidFill>
                            <a:schemeClr val="tx1"/>
                          </a:solidFill>
                          <a:effectLst/>
                          <a:uLnTx/>
                          <a:uFillTx/>
                          <a:latin typeface="+mn-lt"/>
                          <a:ea typeface="+mn-ea"/>
                          <a:cs typeface="+mn-cs"/>
                        </a:rPr>
                        <a:t>WS01 P2</a:t>
                      </a:r>
                      <a:r>
                        <a:rPr kumimoji="1" lang="ja-JP" altLang="en-US" sz="900" b="1" i="0" u="none" strike="noStrike" kern="1200" cap="none" spc="0" normalizeH="0" baseline="0" noProof="0" dirty="0">
                          <a:ln>
                            <a:noFill/>
                          </a:ln>
                          <a:solidFill>
                            <a:schemeClr val="tx1"/>
                          </a:solidFill>
                          <a:effectLst/>
                          <a:uLnTx/>
                          <a:uFillTx/>
                          <a:latin typeface="+mn-lt"/>
                          <a:ea typeface="+mn-ea"/>
                          <a:cs typeface="+mn-cs"/>
                        </a:rPr>
                        <a:t>該当</a:t>
                      </a: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lt"/>
                          <a:ea typeface="+mn-ea"/>
                          <a:cs typeface="+mn-cs"/>
                        </a:rPr>
                        <a:t>□タブレット端末</a:t>
                      </a: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20246564"/>
                  </a:ext>
                </a:extLst>
              </a:tr>
              <a:tr h="1188824">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tc>
                <a:tc>
                  <a:txBody>
                    <a:bodyPr/>
                    <a:lstStyle/>
                    <a:p>
                      <a:r>
                        <a:rPr kumimoji="1" lang="ja-JP" altLang="en-US" sz="900" b="1" dirty="0"/>
                        <a:t>２．自分の</a:t>
                      </a:r>
                      <a:endParaRPr kumimoji="1" lang="en-US" altLang="ja-JP" sz="900" b="1" dirty="0"/>
                    </a:p>
                    <a:p>
                      <a:r>
                        <a:rPr kumimoji="1" lang="ja-JP" altLang="en-US" sz="900" b="1" dirty="0"/>
                        <a:t>　　興味・関心</a:t>
                      </a:r>
                      <a:endParaRPr kumimoji="1" lang="en-US" altLang="ja-JP" sz="900" b="1" dirty="0"/>
                    </a:p>
                    <a:p>
                      <a:r>
                        <a:rPr kumimoji="1" lang="ja-JP" altLang="en-US" sz="900" b="1" dirty="0"/>
                        <a:t>　　と尾瀬を</a:t>
                      </a:r>
                      <a:endParaRPr kumimoji="1" lang="en-US" altLang="ja-JP" sz="900" b="1" dirty="0"/>
                    </a:p>
                    <a:p>
                      <a:r>
                        <a:rPr kumimoji="1" lang="ja-JP" altLang="en-US" sz="900" b="1" dirty="0"/>
                        <a:t>　　関連させる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自分の興味・関心と尾瀬を関連させた情報収集をする。</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05</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個人ワーク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一般的に考えると関連させられないこともあるかもしれませんが、生徒の自由な発想を促して「こう考えてみるとどうだろう？」と促してみましょう。</a:t>
                      </a:r>
                      <a:endParaRPr kumimoji="1" lang="en-US" altLang="ja-JP" sz="8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329084302"/>
                  </a:ext>
                </a:extLst>
              </a:tr>
              <a:tr h="229258">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３．ふりかえり</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05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800" b="1" dirty="0">
                          <a:solidFill>
                            <a:schemeClr val="tx1"/>
                          </a:solidFill>
                        </a:rPr>
                        <a:t>まとめ・次回予告をする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40535857"/>
                  </a:ext>
                </a:extLst>
              </a:tr>
            </a:tbl>
          </a:graphicData>
        </a:graphic>
      </p:graphicFrame>
      <p:sp>
        <p:nvSpPr>
          <p:cNvPr id="16" name="テキスト ボックス 15">
            <a:extLst>
              <a:ext uri="{FF2B5EF4-FFF2-40B4-BE49-F238E27FC236}">
                <a16:creationId xmlns:a16="http://schemas.microsoft.com/office/drawing/2014/main" id="{3E64A6EA-BC35-BEAE-B62D-0968044D9EE6}"/>
              </a:ext>
            </a:extLst>
          </p:cNvPr>
          <p:cNvSpPr txBox="1"/>
          <p:nvPr/>
        </p:nvSpPr>
        <p:spPr>
          <a:xfrm>
            <a:off x="210109" y="1935602"/>
            <a:ext cx="6314303" cy="553998"/>
          </a:xfrm>
          <a:prstGeom prst="rect">
            <a:avLst/>
          </a:prstGeom>
          <a:noFill/>
        </p:spPr>
        <p:txBody>
          <a:bodyPr wrap="square" rtlCol="0">
            <a:spAutoFit/>
          </a:bodyPr>
          <a:lstStyle/>
          <a:p>
            <a:r>
              <a:rPr kumimoji="1" lang="ja-JP" altLang="en-US" sz="1000" b="1" dirty="0"/>
              <a:t>・尾瀬ネイチャーラーニングの授業概要を知り、見通しを立てる。</a:t>
            </a:r>
            <a:endParaRPr kumimoji="1" lang="en-US" altLang="ja-JP" sz="1000" b="1" dirty="0"/>
          </a:p>
          <a:p>
            <a:r>
              <a:rPr kumimoji="1" lang="ja-JP" altLang="en-US" sz="1000" b="1" dirty="0"/>
              <a:t>・自分の興味・関心を発見する。</a:t>
            </a:r>
            <a:endParaRPr kumimoji="1" lang="en-US" altLang="ja-JP" sz="1000" b="1" dirty="0"/>
          </a:p>
          <a:p>
            <a:r>
              <a:rPr kumimoji="1" lang="ja-JP" altLang="en-US" sz="1000" b="1" dirty="0"/>
              <a:t>・持続可能な尾瀬の見方（情報収集のポイント）を発見する。</a:t>
            </a:r>
            <a:endParaRPr kumimoji="1" lang="en-US" altLang="ja-JP" sz="1000" b="1" dirty="0"/>
          </a:p>
        </p:txBody>
      </p:sp>
      <p:sp>
        <p:nvSpPr>
          <p:cNvPr id="8" name="四角形: 角を丸くする 7">
            <a:extLst>
              <a:ext uri="{FF2B5EF4-FFF2-40B4-BE49-F238E27FC236}">
                <a16:creationId xmlns:a16="http://schemas.microsoft.com/office/drawing/2014/main" id="{3044CEFA-8E3A-304E-85BA-CE1F97AF75B2}"/>
              </a:ext>
            </a:extLst>
          </p:cNvPr>
          <p:cNvSpPr/>
          <p:nvPr/>
        </p:nvSpPr>
        <p:spPr>
          <a:xfrm>
            <a:off x="266630" y="2544051"/>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使用教材</a:t>
            </a:r>
          </a:p>
        </p:txBody>
      </p:sp>
      <p:sp>
        <p:nvSpPr>
          <p:cNvPr id="9" name="テキスト ボックス 8">
            <a:extLst>
              <a:ext uri="{FF2B5EF4-FFF2-40B4-BE49-F238E27FC236}">
                <a16:creationId xmlns:a16="http://schemas.microsoft.com/office/drawing/2014/main" id="{6C321E59-6AEE-032B-CFD0-FD38F36C9C20}"/>
              </a:ext>
            </a:extLst>
          </p:cNvPr>
          <p:cNvSpPr txBox="1"/>
          <p:nvPr/>
        </p:nvSpPr>
        <p:spPr>
          <a:xfrm>
            <a:off x="180278" y="2919574"/>
            <a:ext cx="6477044" cy="553998"/>
          </a:xfrm>
          <a:prstGeom prst="rect">
            <a:avLst/>
          </a:prstGeom>
          <a:noFill/>
        </p:spPr>
        <p:txBody>
          <a:bodyPr wrap="square" rtlCol="0">
            <a:spAutoFit/>
          </a:bodyPr>
          <a:lstStyle/>
          <a:p>
            <a:r>
              <a:rPr kumimoji="1" lang="en-US" altLang="ja-JP" sz="1000" b="1" dirty="0"/>
              <a:t>【</a:t>
            </a:r>
            <a:r>
              <a:rPr kumimoji="1" lang="ja-JP" altLang="en-US" sz="1000" b="1" dirty="0"/>
              <a:t>先生</a:t>
            </a:r>
            <a:r>
              <a:rPr kumimoji="1" lang="en-US" altLang="ja-JP" sz="1000" b="1" dirty="0"/>
              <a:t>】</a:t>
            </a:r>
          </a:p>
          <a:p>
            <a:r>
              <a:rPr kumimoji="1" lang="ja-JP" altLang="en-US" sz="1000" b="1" dirty="0"/>
              <a:t>・学習画面（事前学習）</a:t>
            </a:r>
            <a:endParaRPr kumimoji="1" lang="en-US" altLang="ja-JP" sz="1000" b="1" dirty="0"/>
          </a:p>
          <a:p>
            <a:r>
              <a:rPr kumimoji="1" lang="ja-JP" altLang="en-US" sz="1000" b="1" dirty="0"/>
              <a:t>・プロジェクター</a:t>
            </a:r>
            <a:endParaRPr kumimoji="1" lang="en-US" altLang="ja-JP" sz="1000" b="1" dirty="0"/>
          </a:p>
        </p:txBody>
      </p:sp>
      <p:sp>
        <p:nvSpPr>
          <p:cNvPr id="15" name="テキスト ボックス 14">
            <a:extLst>
              <a:ext uri="{FF2B5EF4-FFF2-40B4-BE49-F238E27FC236}">
                <a16:creationId xmlns:a16="http://schemas.microsoft.com/office/drawing/2014/main" id="{5FA24347-9401-7E6E-F191-75455B006267}"/>
              </a:ext>
            </a:extLst>
          </p:cNvPr>
          <p:cNvSpPr txBox="1"/>
          <p:nvPr/>
        </p:nvSpPr>
        <p:spPr>
          <a:xfrm>
            <a:off x="3439200" y="2932499"/>
            <a:ext cx="3418800" cy="553998"/>
          </a:xfrm>
          <a:prstGeom prst="rect">
            <a:avLst/>
          </a:prstGeom>
          <a:noFill/>
        </p:spPr>
        <p:txBody>
          <a:bodyPr wrap="square" rtlCol="0">
            <a:spAutoFit/>
          </a:bodyPr>
          <a:lstStyle/>
          <a:p>
            <a:r>
              <a:rPr kumimoji="1" lang="en-US" altLang="ja-JP" sz="1000" b="1" dirty="0"/>
              <a:t>【</a:t>
            </a:r>
            <a:r>
              <a:rPr kumimoji="1" lang="ja-JP" altLang="en-US" sz="1000" b="1" dirty="0"/>
              <a:t>生徒</a:t>
            </a:r>
            <a:r>
              <a:rPr kumimoji="1" lang="en-US" altLang="ja-JP" sz="1000" b="1" dirty="0"/>
              <a:t>】</a:t>
            </a:r>
          </a:p>
          <a:p>
            <a:r>
              <a:rPr kumimoji="1" lang="ja-JP" altLang="en-US" sz="1000" b="1" dirty="0"/>
              <a:t>・</a:t>
            </a:r>
            <a:r>
              <a:rPr kumimoji="1" lang="en-US" altLang="ja-JP" sz="1000" b="1" dirty="0"/>
              <a:t>WS</a:t>
            </a:r>
            <a:r>
              <a:rPr kumimoji="1" lang="ja-JP" altLang="en-US" sz="1000" b="1" dirty="0"/>
              <a:t>（</a:t>
            </a:r>
            <a:r>
              <a:rPr kumimoji="1" lang="en-US" altLang="ja-JP" sz="1000" b="1" dirty="0"/>
              <a:t>P1-2</a:t>
            </a:r>
            <a:r>
              <a:rPr kumimoji="1" lang="ja-JP" altLang="en-US" sz="1000" b="1" dirty="0"/>
              <a:t>該当）</a:t>
            </a:r>
            <a:endParaRPr kumimoji="1" lang="en-US" altLang="ja-JP" sz="1000" b="1" dirty="0"/>
          </a:p>
          <a:p>
            <a:r>
              <a:rPr kumimoji="1" lang="ja-JP" altLang="en-US" sz="1000" b="1" dirty="0"/>
              <a:t>・タブレット端末＆筆記用具</a:t>
            </a:r>
            <a:endParaRPr kumimoji="1" lang="en-US" altLang="ja-JP" sz="1000" b="1" dirty="0"/>
          </a:p>
        </p:txBody>
      </p:sp>
      <p:sp>
        <p:nvSpPr>
          <p:cNvPr id="22" name="テキスト ボックス 21">
            <a:extLst>
              <a:ext uri="{FF2B5EF4-FFF2-40B4-BE49-F238E27FC236}">
                <a16:creationId xmlns:a16="http://schemas.microsoft.com/office/drawing/2014/main" id="{3CB45637-78F9-CA2D-F1F5-29A6657C283F}"/>
              </a:ext>
            </a:extLst>
          </p:cNvPr>
          <p:cNvSpPr txBox="1"/>
          <p:nvPr/>
        </p:nvSpPr>
        <p:spPr>
          <a:xfrm>
            <a:off x="1420937" y="3403353"/>
            <a:ext cx="5103475" cy="444417"/>
          </a:xfrm>
          <a:prstGeom prst="rect">
            <a:avLst/>
          </a:prstGeom>
          <a:noFill/>
        </p:spPr>
        <p:txBody>
          <a:bodyPr wrap="square" rtlCol="0">
            <a:spAutoFit/>
          </a:bodyPr>
          <a:lstStyle/>
          <a:p>
            <a:pPr>
              <a:lnSpc>
                <a:spcPct val="150000"/>
              </a:lnSpc>
            </a:pPr>
            <a:r>
              <a:rPr kumimoji="1" lang="ja-JP" altLang="en-US" sz="800" dirty="0"/>
              <a:t>５０分授業を２時間分の想定。</a:t>
            </a:r>
            <a:endParaRPr kumimoji="1" lang="en-US" altLang="ja-JP" sz="800" dirty="0"/>
          </a:p>
          <a:p>
            <a:pPr>
              <a:lnSpc>
                <a:spcPct val="150000"/>
              </a:lnSpc>
            </a:pPr>
            <a:r>
              <a:rPr kumimoji="1" lang="ja-JP" altLang="en-US" sz="800" dirty="0"/>
              <a:t>ガイドさんによる授業は、別の時間に設定が必要となります。</a:t>
            </a:r>
            <a:endParaRPr kumimoji="1" lang="en-US" altLang="ja-JP" sz="800" dirty="0"/>
          </a:p>
        </p:txBody>
      </p:sp>
      <p:sp>
        <p:nvSpPr>
          <p:cNvPr id="23" name="正方形/長方形 22">
            <a:extLst>
              <a:ext uri="{FF2B5EF4-FFF2-40B4-BE49-F238E27FC236}">
                <a16:creationId xmlns:a16="http://schemas.microsoft.com/office/drawing/2014/main" id="{6D4EFB21-3C54-982E-9ACA-727D536452E3}"/>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4" name="正方形/長方形 23">
            <a:extLst>
              <a:ext uri="{FF2B5EF4-FFF2-40B4-BE49-F238E27FC236}">
                <a16:creationId xmlns:a16="http://schemas.microsoft.com/office/drawing/2014/main" id="{006A517B-6915-E71F-E776-9399C77AD076}"/>
              </a:ext>
            </a:extLst>
          </p:cNvPr>
          <p:cNvSpPr/>
          <p:nvPr/>
        </p:nvSpPr>
        <p:spPr>
          <a:xfrm>
            <a:off x="5138824"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5" name="正方形/長方形 24">
            <a:extLst>
              <a:ext uri="{FF2B5EF4-FFF2-40B4-BE49-F238E27FC236}">
                <a16:creationId xmlns:a16="http://schemas.microsoft.com/office/drawing/2014/main" id="{AAFFC411-DD4E-8023-E021-2431F5105A86}"/>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6" name="正方形/長方形 25">
            <a:extLst>
              <a:ext uri="{FF2B5EF4-FFF2-40B4-BE49-F238E27FC236}">
                <a16:creationId xmlns:a16="http://schemas.microsoft.com/office/drawing/2014/main" id="{B1F65DD7-7339-C16F-FE19-D121CED858CE}"/>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2" name="Footer Placeholder 4">
            <a:extLst>
              <a:ext uri="{FF2B5EF4-FFF2-40B4-BE49-F238E27FC236}">
                <a16:creationId xmlns:a16="http://schemas.microsoft.com/office/drawing/2014/main" id="{49403FCE-9566-FFAE-862D-AE13BADC56E2}"/>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モデルプログラム（中学校 活用編）</a:t>
            </a:r>
          </a:p>
        </p:txBody>
      </p:sp>
    </p:spTree>
    <p:extLst>
      <p:ext uri="{BB962C8B-B14F-4D97-AF65-F5344CB8AC3E}">
        <p14:creationId xmlns:p14="http://schemas.microsoft.com/office/powerpoint/2010/main" val="4080509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5</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410802"/>
            <a:ext cx="7109164" cy="369332"/>
          </a:xfrm>
          <a:prstGeom prst="rect">
            <a:avLst/>
          </a:prstGeom>
          <a:noFill/>
        </p:spPr>
        <p:txBody>
          <a:bodyPr wrap="square" rtlCol="0">
            <a:spAutoFit/>
          </a:bodyPr>
          <a:lstStyle/>
          <a:p>
            <a:r>
              <a:rPr kumimoji="1" lang="ja-JP" altLang="en-US" b="1" dirty="0">
                <a:solidFill>
                  <a:schemeClr val="accent2"/>
                </a:solidFill>
              </a:rPr>
              <a:t>現地学習：尾瀬の「課題」「よさ」をたくさん見つけよう！</a:t>
            </a:r>
          </a:p>
        </p:txBody>
      </p:sp>
      <p:sp>
        <p:nvSpPr>
          <p:cNvPr id="18" name="四角形: 角を丸くする 17">
            <a:extLst>
              <a:ext uri="{FF2B5EF4-FFF2-40B4-BE49-F238E27FC236}">
                <a16:creationId xmlns:a16="http://schemas.microsoft.com/office/drawing/2014/main" id="{B51321C5-4CC1-7F61-E2B6-67CB7853EC26}"/>
              </a:ext>
            </a:extLst>
          </p:cNvPr>
          <p:cNvSpPr/>
          <p:nvPr/>
        </p:nvSpPr>
        <p:spPr>
          <a:xfrm>
            <a:off x="284675"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21" name="テキスト ボックス 20">
            <a:extLst>
              <a:ext uri="{FF2B5EF4-FFF2-40B4-BE49-F238E27FC236}">
                <a16:creationId xmlns:a16="http://schemas.microsoft.com/office/drawing/2014/main" id="{2ED93646-9173-2660-360F-DD281F01D356}"/>
              </a:ext>
            </a:extLst>
          </p:cNvPr>
          <p:cNvSpPr txBox="1"/>
          <p:nvPr/>
        </p:nvSpPr>
        <p:spPr>
          <a:xfrm>
            <a:off x="211202" y="1823997"/>
            <a:ext cx="6314303" cy="532005"/>
          </a:xfrm>
          <a:prstGeom prst="rect">
            <a:avLst/>
          </a:prstGeom>
          <a:noFill/>
        </p:spPr>
        <p:txBody>
          <a:bodyPr wrap="square" rtlCol="0">
            <a:spAutoFit/>
          </a:bodyPr>
          <a:lstStyle/>
          <a:p>
            <a:pPr>
              <a:lnSpc>
                <a:spcPct val="150000"/>
              </a:lnSpc>
            </a:pPr>
            <a:r>
              <a:rPr kumimoji="1" lang="ja-JP" altLang="en-US" sz="1000" b="1" dirty="0"/>
              <a:t>・尾瀬を散策しながら、尾瀬の「課題」や「よさ」をたくさん発見する。</a:t>
            </a:r>
            <a:endParaRPr kumimoji="1" lang="en-US" altLang="ja-JP" sz="1000" b="1" dirty="0"/>
          </a:p>
          <a:p>
            <a:pPr>
              <a:lnSpc>
                <a:spcPct val="150000"/>
              </a:lnSpc>
            </a:pPr>
            <a:r>
              <a:rPr kumimoji="1" lang="ja-JP" altLang="en-US" sz="1000" b="1" dirty="0"/>
              <a:t>・事後学習で考えるアイディアのヒントをたくさん発見する。</a:t>
            </a:r>
            <a:endParaRPr kumimoji="1" lang="en-US" altLang="ja-JP" sz="1000" b="1" dirty="0"/>
          </a:p>
        </p:txBody>
      </p:sp>
      <p:sp>
        <p:nvSpPr>
          <p:cNvPr id="22" name="四角形: 角を丸くする 21">
            <a:extLst>
              <a:ext uri="{FF2B5EF4-FFF2-40B4-BE49-F238E27FC236}">
                <a16:creationId xmlns:a16="http://schemas.microsoft.com/office/drawing/2014/main" id="{CCB648DC-D9A7-5A05-9E46-5E59F5098886}"/>
              </a:ext>
            </a:extLst>
          </p:cNvPr>
          <p:cNvSpPr/>
          <p:nvPr/>
        </p:nvSpPr>
        <p:spPr>
          <a:xfrm>
            <a:off x="266630" y="251220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ポイント</a:t>
            </a:r>
          </a:p>
        </p:txBody>
      </p:sp>
      <p:sp>
        <p:nvSpPr>
          <p:cNvPr id="23" name="テキスト ボックス 22">
            <a:extLst>
              <a:ext uri="{FF2B5EF4-FFF2-40B4-BE49-F238E27FC236}">
                <a16:creationId xmlns:a16="http://schemas.microsoft.com/office/drawing/2014/main" id="{D04B1072-8EF2-2441-373C-7758CF9A383F}"/>
              </a:ext>
            </a:extLst>
          </p:cNvPr>
          <p:cNvSpPr txBox="1"/>
          <p:nvPr/>
        </p:nvSpPr>
        <p:spPr>
          <a:xfrm>
            <a:off x="180278" y="2913710"/>
            <a:ext cx="6477044" cy="2840329"/>
          </a:xfrm>
          <a:prstGeom prst="rect">
            <a:avLst/>
          </a:prstGeom>
          <a:noFill/>
        </p:spPr>
        <p:txBody>
          <a:bodyPr wrap="square" rtlCol="0">
            <a:spAutoFit/>
          </a:bodyPr>
          <a:lstStyle/>
          <a:p>
            <a:pPr>
              <a:lnSpc>
                <a:spcPct val="150000"/>
              </a:lnSpc>
            </a:pPr>
            <a:r>
              <a:rPr kumimoji="1" lang="ja-JP" altLang="en-US" sz="1000" b="1" dirty="0"/>
              <a:t>・登山前には「今日は何を発見してくるのだろうか？（→それぞれの「課題」「よさ」を発見してくる）」と</a:t>
            </a:r>
            <a:endParaRPr kumimoji="1" lang="en-US" altLang="ja-JP" sz="1000" b="1" dirty="0"/>
          </a:p>
          <a:p>
            <a:pPr>
              <a:lnSpc>
                <a:spcPct val="150000"/>
              </a:lnSpc>
            </a:pPr>
            <a:r>
              <a:rPr kumimoji="1" lang="ja-JP" altLang="en-US" sz="1000" b="1" dirty="0"/>
              <a:t>　目的を確認し、登山後には「どんな不思議を発見してきたの？互いに共有してみよう」と発見してきた</a:t>
            </a:r>
            <a:endParaRPr kumimoji="1" lang="en-US" altLang="ja-JP" sz="1000" b="1" dirty="0"/>
          </a:p>
          <a:p>
            <a:pPr>
              <a:lnSpc>
                <a:spcPct val="150000"/>
              </a:lnSpc>
            </a:pPr>
            <a:r>
              <a:rPr kumimoji="1" lang="ja-JP" altLang="en-US" sz="1000" b="1" dirty="0"/>
              <a:t>　ものを、簡単に共有する時間を設けましょう。（</a:t>
            </a:r>
            <a:r>
              <a:rPr kumimoji="1" lang="en-US" altLang="ja-JP" sz="1000" b="1" dirty="0"/>
              <a:t>1</a:t>
            </a:r>
            <a:r>
              <a:rPr kumimoji="1" lang="ja-JP" altLang="en-US" sz="1000" b="1" dirty="0"/>
              <a:t>分程度でも構いません）</a:t>
            </a:r>
            <a:endParaRPr kumimoji="1" lang="en-US" altLang="ja-JP" sz="1000" b="1" dirty="0"/>
          </a:p>
          <a:p>
            <a:pPr>
              <a:lnSpc>
                <a:spcPct val="150000"/>
              </a:lnSpc>
            </a:pPr>
            <a:r>
              <a:rPr kumimoji="1" lang="ja-JP" altLang="en-US" sz="1000" b="1" dirty="0"/>
              <a:t>・時々、五感（視覚・聴覚・嗅覚・味覚・触覚）を意識することを促してみましょう。</a:t>
            </a:r>
            <a:endParaRPr kumimoji="1" lang="en-US" altLang="ja-JP" sz="1000" b="1" dirty="0"/>
          </a:p>
          <a:p>
            <a:pPr>
              <a:lnSpc>
                <a:spcPct val="150000"/>
              </a:lnSpc>
            </a:pPr>
            <a:r>
              <a:rPr kumimoji="1" lang="ja-JP" altLang="en-US" sz="1000" b="1" dirty="0"/>
              <a:t>　（例）「ここで目を閉じて、風を感じてみよう。香りを感じてみよう」「どんな音が聞こえる？どんな音の</a:t>
            </a:r>
            <a:endParaRPr kumimoji="1" lang="en-US" altLang="ja-JP" sz="1000" b="1" dirty="0"/>
          </a:p>
          <a:p>
            <a:pPr>
              <a:lnSpc>
                <a:spcPct val="150000"/>
              </a:lnSpc>
            </a:pPr>
            <a:r>
              <a:rPr kumimoji="1" lang="ja-JP" altLang="en-US" sz="1000" b="1" dirty="0"/>
              <a:t>　　　　　違いを感じる？」「木々が緑だけど、</a:t>
            </a:r>
            <a:r>
              <a:rPr kumimoji="1" lang="en-US" altLang="ja-JP" sz="1000" b="1" dirty="0"/>
              <a:t>『</a:t>
            </a:r>
            <a:r>
              <a:rPr kumimoji="1" lang="ja-JP" altLang="en-US" sz="1000" b="1" dirty="0"/>
              <a:t>緑色</a:t>
            </a:r>
            <a:r>
              <a:rPr kumimoji="1" lang="en-US" altLang="ja-JP" sz="1000" b="1" dirty="0"/>
              <a:t>』</a:t>
            </a:r>
            <a:r>
              <a:rPr kumimoji="1" lang="ja-JP" altLang="en-US" sz="1000" b="1" dirty="0"/>
              <a:t>の濃さはどうかな？」など</a:t>
            </a:r>
            <a:endParaRPr kumimoji="1" lang="en-US" altLang="ja-JP" sz="1000" b="1" dirty="0"/>
          </a:p>
          <a:p>
            <a:pPr>
              <a:lnSpc>
                <a:spcPct val="150000"/>
              </a:lnSpc>
            </a:pPr>
            <a:r>
              <a:rPr kumimoji="1" lang="ja-JP" altLang="en-US" sz="1000" b="1" dirty="0"/>
              <a:t>・時々、生徒の「課題」「よさ」を確認してみましょう。</a:t>
            </a:r>
            <a:endParaRPr kumimoji="1" lang="en-US" altLang="ja-JP" sz="1000" b="1" dirty="0"/>
          </a:p>
          <a:p>
            <a:pPr>
              <a:lnSpc>
                <a:spcPct val="150000"/>
              </a:lnSpc>
            </a:pPr>
            <a:r>
              <a:rPr kumimoji="1" lang="ja-JP" altLang="en-US" sz="1000" b="1" dirty="0"/>
              <a:t>　（例）「ここまで歩いてみて、課題だなと思ったことはある？」「これって、何だろう？」「どうして、　　</a:t>
            </a:r>
            <a:endParaRPr kumimoji="1" lang="en-US" altLang="ja-JP" sz="1000" b="1" dirty="0"/>
          </a:p>
          <a:p>
            <a:pPr>
              <a:lnSpc>
                <a:spcPct val="150000"/>
              </a:lnSpc>
            </a:pPr>
            <a:r>
              <a:rPr kumimoji="1" lang="ja-JP" altLang="en-US" sz="1000" b="1" dirty="0"/>
              <a:t>　　　　　こうなんだろう？」「よさだと感じたところはある？」など</a:t>
            </a:r>
            <a:endParaRPr kumimoji="1" lang="en-US" altLang="ja-JP" sz="1000" b="1" dirty="0"/>
          </a:p>
          <a:p>
            <a:pPr>
              <a:lnSpc>
                <a:spcPct val="150000"/>
              </a:lnSpc>
            </a:pPr>
            <a:r>
              <a:rPr kumimoji="1" lang="ja-JP" altLang="en-US" sz="1000" b="1" dirty="0"/>
              <a:t>・時々、先生が感じた「課題」「よさ」を共有してみましょう。</a:t>
            </a:r>
            <a:endParaRPr kumimoji="1" lang="en-US" altLang="ja-JP" sz="1000" b="1" dirty="0"/>
          </a:p>
          <a:p>
            <a:pPr>
              <a:lnSpc>
                <a:spcPct val="150000"/>
              </a:lnSpc>
            </a:pPr>
            <a:r>
              <a:rPr kumimoji="1" lang="ja-JP" altLang="en-US" sz="1000" b="1" dirty="0"/>
              <a:t>　（例）「先生、これ課題だと感じたんだよ」「これって何なのかな？どうしてなんだろう？」等</a:t>
            </a:r>
            <a:endParaRPr kumimoji="1" lang="en-US" altLang="ja-JP" sz="1000" b="1" dirty="0"/>
          </a:p>
          <a:p>
            <a:pPr>
              <a:lnSpc>
                <a:spcPct val="150000"/>
              </a:lnSpc>
            </a:pPr>
            <a:r>
              <a:rPr kumimoji="1" lang="ja-JP" altLang="en-US" sz="1000" b="1" dirty="0"/>
              <a:t>・休憩中などの時間を活用して、自分が感じたことを・</a:t>
            </a:r>
            <a:r>
              <a:rPr kumimoji="1" lang="en-US" altLang="ja-JP" sz="1000" b="1" dirty="0"/>
              <a:t>WS P3</a:t>
            </a:r>
            <a:r>
              <a:rPr kumimoji="1" lang="ja-JP" altLang="en-US" sz="1000" b="1" dirty="0"/>
              <a:t>等にノート等にメモするように促しましょう。</a:t>
            </a:r>
            <a:endParaRPr kumimoji="1" lang="en-US" altLang="ja-JP" sz="1000" b="1" dirty="0"/>
          </a:p>
        </p:txBody>
      </p:sp>
      <p:sp>
        <p:nvSpPr>
          <p:cNvPr id="25" name="正方形/長方形 24">
            <a:extLst>
              <a:ext uri="{FF2B5EF4-FFF2-40B4-BE49-F238E27FC236}">
                <a16:creationId xmlns:a16="http://schemas.microsoft.com/office/drawing/2014/main" id="{09424A4B-C282-DD8B-EA67-AFB82953483E}"/>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6" name="正方形/長方形 25">
            <a:extLst>
              <a:ext uri="{FF2B5EF4-FFF2-40B4-BE49-F238E27FC236}">
                <a16:creationId xmlns:a16="http://schemas.microsoft.com/office/drawing/2014/main" id="{8D800230-B5A9-A325-4720-243E76026B9A}"/>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7" name="正方形/長方形 26">
            <a:extLst>
              <a:ext uri="{FF2B5EF4-FFF2-40B4-BE49-F238E27FC236}">
                <a16:creationId xmlns:a16="http://schemas.microsoft.com/office/drawing/2014/main" id="{CC62BE90-F467-05F3-47B1-C6AB440630F2}"/>
              </a:ext>
            </a:extLst>
          </p:cNvPr>
          <p:cNvSpPr/>
          <p:nvPr/>
        </p:nvSpPr>
        <p:spPr>
          <a:xfrm>
            <a:off x="5681510"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8" name="正方形/長方形 27">
            <a:extLst>
              <a:ext uri="{FF2B5EF4-FFF2-40B4-BE49-F238E27FC236}">
                <a16:creationId xmlns:a16="http://schemas.microsoft.com/office/drawing/2014/main" id="{F9CEA804-749A-3724-B095-29CD862C156A}"/>
              </a:ext>
            </a:extLst>
          </p:cNvPr>
          <p:cNvSpPr/>
          <p:nvPr/>
        </p:nvSpPr>
        <p:spPr>
          <a:xfrm>
            <a:off x="6224197"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2" name="四角形: 角を丸くする 1">
            <a:extLst>
              <a:ext uri="{FF2B5EF4-FFF2-40B4-BE49-F238E27FC236}">
                <a16:creationId xmlns:a16="http://schemas.microsoft.com/office/drawing/2014/main" id="{82E91B94-6B21-D70B-C51E-17FA5A51E213}"/>
              </a:ext>
            </a:extLst>
          </p:cNvPr>
          <p:cNvSpPr/>
          <p:nvPr/>
        </p:nvSpPr>
        <p:spPr>
          <a:xfrm>
            <a:off x="332495" y="5861779"/>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諸注意</a:t>
            </a:r>
          </a:p>
        </p:txBody>
      </p:sp>
      <p:sp>
        <p:nvSpPr>
          <p:cNvPr id="3" name="テキスト ボックス 2">
            <a:extLst>
              <a:ext uri="{FF2B5EF4-FFF2-40B4-BE49-F238E27FC236}">
                <a16:creationId xmlns:a16="http://schemas.microsoft.com/office/drawing/2014/main" id="{56F99A7D-B2A1-EEE0-D6FE-55A66D9680FC}"/>
              </a:ext>
            </a:extLst>
          </p:cNvPr>
          <p:cNvSpPr txBox="1"/>
          <p:nvPr/>
        </p:nvSpPr>
        <p:spPr>
          <a:xfrm>
            <a:off x="246143" y="6302474"/>
            <a:ext cx="6477044" cy="762838"/>
          </a:xfrm>
          <a:prstGeom prst="rect">
            <a:avLst/>
          </a:prstGeom>
          <a:noFill/>
        </p:spPr>
        <p:txBody>
          <a:bodyPr wrap="square" rtlCol="0">
            <a:spAutoFit/>
          </a:bodyPr>
          <a:lstStyle/>
          <a:p>
            <a:pPr>
              <a:lnSpc>
                <a:spcPct val="150000"/>
              </a:lnSpc>
            </a:pPr>
            <a:r>
              <a:rPr kumimoji="1" lang="ja-JP" altLang="en-US" sz="1000" b="1" dirty="0"/>
              <a:t>・ガイドさんの案内を聴きながら、当日臨むようにしましょう。</a:t>
            </a:r>
            <a:endParaRPr kumimoji="1" lang="en-US" altLang="ja-JP" sz="1000" b="1" dirty="0"/>
          </a:p>
          <a:p>
            <a:pPr>
              <a:lnSpc>
                <a:spcPct val="150000"/>
              </a:lnSpc>
            </a:pPr>
            <a:r>
              <a:rPr kumimoji="1" lang="ja-JP" altLang="en-US" sz="1000" b="1" dirty="0"/>
              <a:t>・写真を撮る際には十分気を付けて行いましょう。特に木道を歩いているときには、気を取られて滑らない</a:t>
            </a:r>
            <a:endParaRPr kumimoji="1" lang="en-US" altLang="ja-JP" sz="1000" b="1" dirty="0"/>
          </a:p>
          <a:p>
            <a:pPr>
              <a:lnSpc>
                <a:spcPct val="150000"/>
              </a:lnSpc>
            </a:pPr>
            <a:r>
              <a:rPr kumimoji="1" lang="ja-JP" altLang="en-US" sz="1000" b="1" dirty="0"/>
              <a:t>　ように注意することや、他の登山者もいるため周りに配慮することが、最も大切となります。</a:t>
            </a:r>
            <a:endParaRPr kumimoji="1" lang="en-US" altLang="ja-JP" sz="1000" b="1" dirty="0"/>
          </a:p>
        </p:txBody>
      </p:sp>
      <p:pic>
        <p:nvPicPr>
          <p:cNvPr id="5" name="図 4" descr="草の上にある山&#10;&#10;低い精度で自動的に生成された説明">
            <a:extLst>
              <a:ext uri="{FF2B5EF4-FFF2-40B4-BE49-F238E27FC236}">
                <a16:creationId xmlns:a16="http://schemas.microsoft.com/office/drawing/2014/main" id="{60143462-BA5F-1C66-8B87-6F81DE8326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0180" y="7419322"/>
            <a:ext cx="2634470" cy="1757685"/>
          </a:xfrm>
          <a:prstGeom prst="rect">
            <a:avLst/>
          </a:prstGeom>
        </p:spPr>
      </p:pic>
      <p:sp>
        <p:nvSpPr>
          <p:cNvPr id="6" name="Footer Placeholder 4">
            <a:extLst>
              <a:ext uri="{FF2B5EF4-FFF2-40B4-BE49-F238E27FC236}">
                <a16:creationId xmlns:a16="http://schemas.microsoft.com/office/drawing/2014/main" id="{397DB3E6-E5C9-0266-B23D-3460D31F0B0F}"/>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モデルプログラム（中学校 活用編）</a:t>
            </a:r>
          </a:p>
        </p:txBody>
      </p:sp>
      <p:sp>
        <p:nvSpPr>
          <p:cNvPr id="9" name="テキスト ボックス 8">
            <a:extLst>
              <a:ext uri="{FF2B5EF4-FFF2-40B4-BE49-F238E27FC236}">
                <a16:creationId xmlns:a16="http://schemas.microsoft.com/office/drawing/2014/main" id="{FC7576FE-B189-B75F-0864-C28528C8023D}"/>
              </a:ext>
            </a:extLst>
          </p:cNvPr>
          <p:cNvSpPr txBox="1"/>
          <p:nvPr/>
        </p:nvSpPr>
        <p:spPr>
          <a:xfrm>
            <a:off x="246143" y="929060"/>
            <a:ext cx="6314303" cy="342914"/>
          </a:xfrm>
          <a:prstGeom prst="rect">
            <a:avLst/>
          </a:prstGeom>
          <a:noFill/>
        </p:spPr>
        <p:txBody>
          <a:bodyPr wrap="square" rtlCol="0">
            <a:spAutoFit/>
          </a:bodyPr>
          <a:lstStyle/>
          <a:p>
            <a:pPr>
              <a:lnSpc>
                <a:spcPct val="150000"/>
              </a:lnSpc>
            </a:pPr>
            <a:r>
              <a:rPr kumimoji="1" lang="ja-JP" altLang="en-US" sz="1200" b="1" dirty="0"/>
              <a:t>現地学習のリアルで感じられる学びの経験を味わう。</a:t>
            </a:r>
            <a:endParaRPr kumimoji="1" lang="en-US" altLang="ja-JP" sz="1200" b="1" dirty="0"/>
          </a:p>
        </p:txBody>
      </p:sp>
      <p:pic>
        <p:nvPicPr>
          <p:cNvPr id="10" name="図 9">
            <a:extLst>
              <a:ext uri="{FF2B5EF4-FFF2-40B4-BE49-F238E27FC236}">
                <a16:creationId xmlns:a16="http://schemas.microsoft.com/office/drawing/2014/main" id="{B4351F49-8717-42E1-0A3D-ABD5DF74A8AC}"/>
              </a:ext>
            </a:extLst>
          </p:cNvPr>
          <p:cNvPicPr>
            <a:picLocks noChangeAspect="1"/>
          </p:cNvPicPr>
          <p:nvPr/>
        </p:nvPicPr>
        <p:blipFill>
          <a:blip r:embed="rId3"/>
          <a:stretch>
            <a:fillRect/>
          </a:stretch>
        </p:blipFill>
        <p:spPr>
          <a:xfrm>
            <a:off x="3429000" y="7436625"/>
            <a:ext cx="3132202" cy="1761863"/>
          </a:xfrm>
          <a:prstGeom prst="rect">
            <a:avLst/>
          </a:prstGeom>
        </p:spPr>
      </p:pic>
    </p:spTree>
    <p:extLst>
      <p:ext uri="{BB962C8B-B14F-4D97-AF65-F5344CB8AC3E}">
        <p14:creationId xmlns:p14="http://schemas.microsoft.com/office/powerpoint/2010/main" val="2160244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6</a:t>
            </a:fld>
            <a:endParaRPr kumimoji="1" lang="ja-JP" altLang="en-US" sz="1400"/>
          </a:p>
        </p:txBody>
      </p:sp>
      <p:sp>
        <p:nvSpPr>
          <p:cNvPr id="7" name="テキスト ボックス 6">
            <a:extLst>
              <a:ext uri="{FF2B5EF4-FFF2-40B4-BE49-F238E27FC236}">
                <a16:creationId xmlns:a16="http://schemas.microsoft.com/office/drawing/2014/main" id="{4BF499B2-6A3D-468D-5AAB-EA83AAC66506}"/>
              </a:ext>
            </a:extLst>
          </p:cNvPr>
          <p:cNvSpPr txBox="1"/>
          <p:nvPr/>
        </p:nvSpPr>
        <p:spPr>
          <a:xfrm>
            <a:off x="180278" y="161740"/>
            <a:ext cx="6314303" cy="883768"/>
          </a:xfrm>
          <a:prstGeom prst="rect">
            <a:avLst/>
          </a:prstGeom>
          <a:noFill/>
        </p:spPr>
        <p:txBody>
          <a:bodyPr wrap="square" rtlCol="0">
            <a:spAutoFit/>
          </a:bodyPr>
          <a:lstStyle/>
          <a:p>
            <a:pPr>
              <a:lnSpc>
                <a:spcPct val="150000"/>
              </a:lnSpc>
            </a:pPr>
            <a:r>
              <a:rPr kumimoji="1" lang="ja-JP" altLang="en-US" b="1" dirty="0">
                <a:solidFill>
                  <a:schemeClr val="accent2"/>
                </a:solidFill>
              </a:rPr>
              <a:t>事後学習：持続可能な尾瀬のために、</a:t>
            </a:r>
            <a:endParaRPr kumimoji="1" lang="en-US" altLang="ja-JP" b="1" dirty="0">
              <a:solidFill>
                <a:schemeClr val="accent2"/>
              </a:solidFill>
            </a:endParaRPr>
          </a:p>
          <a:p>
            <a:pPr>
              <a:lnSpc>
                <a:spcPct val="150000"/>
              </a:lnSpc>
            </a:pPr>
            <a:r>
              <a:rPr kumimoji="1" lang="ja-JP" altLang="en-US" b="1" dirty="0">
                <a:solidFill>
                  <a:schemeClr val="accent2"/>
                </a:solidFill>
              </a:rPr>
              <a:t>　　　　　自分が考えたアイディアを発表しよう！</a:t>
            </a:r>
          </a:p>
        </p:txBody>
      </p:sp>
      <p:sp>
        <p:nvSpPr>
          <p:cNvPr id="12" name="四角形: 角を丸くする 11">
            <a:extLst>
              <a:ext uri="{FF2B5EF4-FFF2-40B4-BE49-F238E27FC236}">
                <a16:creationId xmlns:a16="http://schemas.microsoft.com/office/drawing/2014/main" id="{83A79AD2-A1FF-13A6-1455-66F74D717654}"/>
              </a:ext>
            </a:extLst>
          </p:cNvPr>
          <p:cNvSpPr/>
          <p:nvPr/>
        </p:nvSpPr>
        <p:spPr>
          <a:xfrm>
            <a:off x="297554" y="144847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狙い</a:t>
            </a:r>
          </a:p>
        </p:txBody>
      </p:sp>
      <p:sp>
        <p:nvSpPr>
          <p:cNvPr id="13" name="テキスト ボックス 12">
            <a:extLst>
              <a:ext uri="{FF2B5EF4-FFF2-40B4-BE49-F238E27FC236}">
                <a16:creationId xmlns:a16="http://schemas.microsoft.com/office/drawing/2014/main" id="{664D741C-2D71-8C4C-92BD-9D4ED81D30F1}"/>
              </a:ext>
            </a:extLst>
          </p:cNvPr>
          <p:cNvSpPr txBox="1"/>
          <p:nvPr/>
        </p:nvSpPr>
        <p:spPr>
          <a:xfrm>
            <a:off x="266630" y="1061233"/>
            <a:ext cx="7204981" cy="342914"/>
          </a:xfrm>
          <a:prstGeom prst="rect">
            <a:avLst/>
          </a:prstGeom>
          <a:noFill/>
        </p:spPr>
        <p:txBody>
          <a:bodyPr wrap="square" rtlCol="0">
            <a:spAutoFit/>
          </a:bodyPr>
          <a:lstStyle/>
          <a:p>
            <a:pPr>
              <a:lnSpc>
                <a:spcPct val="150000"/>
              </a:lnSpc>
            </a:pPr>
            <a:r>
              <a:rPr kumimoji="1" lang="ja-JP" altLang="en-US" sz="1200" b="1" dirty="0"/>
              <a:t>自分の視点で、自由にアイディアを考える。</a:t>
            </a:r>
            <a:endParaRPr kumimoji="1" lang="en-US" altLang="ja-JP" sz="1200" b="1" dirty="0"/>
          </a:p>
        </p:txBody>
      </p:sp>
      <p:sp>
        <p:nvSpPr>
          <p:cNvPr id="6" name="四角形: 角を丸くする 5">
            <a:extLst>
              <a:ext uri="{FF2B5EF4-FFF2-40B4-BE49-F238E27FC236}">
                <a16:creationId xmlns:a16="http://schemas.microsoft.com/office/drawing/2014/main" id="{E4CF9B17-1BC9-CD10-09C1-F2478FEA635D}"/>
              </a:ext>
            </a:extLst>
          </p:cNvPr>
          <p:cNvSpPr/>
          <p:nvPr/>
        </p:nvSpPr>
        <p:spPr>
          <a:xfrm>
            <a:off x="246143" y="3505901"/>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sp>
        <p:nvSpPr>
          <p:cNvPr id="16" name="テキスト ボックス 15">
            <a:extLst>
              <a:ext uri="{FF2B5EF4-FFF2-40B4-BE49-F238E27FC236}">
                <a16:creationId xmlns:a16="http://schemas.microsoft.com/office/drawing/2014/main" id="{3E64A6EA-BC35-BEAE-B62D-0968044D9EE6}"/>
              </a:ext>
            </a:extLst>
          </p:cNvPr>
          <p:cNvSpPr txBox="1"/>
          <p:nvPr/>
        </p:nvSpPr>
        <p:spPr>
          <a:xfrm>
            <a:off x="194732" y="1771118"/>
            <a:ext cx="6314303" cy="630942"/>
          </a:xfrm>
          <a:prstGeom prst="rect">
            <a:avLst/>
          </a:prstGeom>
          <a:noFill/>
        </p:spPr>
        <p:txBody>
          <a:bodyPr wrap="square" rtlCol="0">
            <a:spAutoFit/>
          </a:bodyPr>
          <a:lstStyle/>
          <a:p>
            <a:pPr>
              <a:spcAft>
                <a:spcPts val="300"/>
              </a:spcAft>
            </a:pPr>
            <a:r>
              <a:rPr kumimoji="1" lang="ja-JP" altLang="en-US" sz="1000" b="1" dirty="0"/>
              <a:t>・現地学習で発見した尾瀬の課題やよさ（価値）について、</a:t>
            </a:r>
            <a:endParaRPr kumimoji="1" lang="en-US" altLang="ja-JP" sz="1000" b="1" dirty="0"/>
          </a:p>
          <a:p>
            <a:pPr>
              <a:spcAft>
                <a:spcPts val="300"/>
              </a:spcAft>
            </a:pPr>
            <a:r>
              <a:rPr kumimoji="1" lang="en-US" altLang="ja-JP" sz="1000" b="1" dirty="0"/>
              <a:t>   </a:t>
            </a:r>
            <a:r>
              <a:rPr kumimoji="1" lang="ja-JP" altLang="en-US" sz="1000" b="1" dirty="0"/>
              <a:t>解決策等のアイディアを考えて一人</a:t>
            </a:r>
            <a:r>
              <a:rPr kumimoji="1" lang="en-US" altLang="ja-JP" sz="1000" b="1" dirty="0"/>
              <a:t>2</a:t>
            </a:r>
            <a:r>
              <a:rPr kumimoji="1" lang="ja-JP" altLang="en-US" sz="1000" b="1" dirty="0"/>
              <a:t>分程度で発表する。</a:t>
            </a:r>
            <a:endParaRPr kumimoji="1" lang="en-US" altLang="ja-JP" sz="1000" b="1" dirty="0"/>
          </a:p>
          <a:p>
            <a:pPr>
              <a:spcAft>
                <a:spcPts val="300"/>
              </a:spcAft>
            </a:pPr>
            <a:r>
              <a:rPr kumimoji="1" lang="ja-JP" altLang="en-US" sz="1000" b="1" dirty="0"/>
              <a:t>・自身がこれからどう尾瀬に関わっていくのかを決める。</a:t>
            </a:r>
            <a:endParaRPr kumimoji="1" lang="en-US" altLang="ja-JP" sz="1000" b="1" dirty="0"/>
          </a:p>
        </p:txBody>
      </p:sp>
      <p:sp>
        <p:nvSpPr>
          <p:cNvPr id="8" name="四角形: 角を丸くする 7">
            <a:extLst>
              <a:ext uri="{FF2B5EF4-FFF2-40B4-BE49-F238E27FC236}">
                <a16:creationId xmlns:a16="http://schemas.microsoft.com/office/drawing/2014/main" id="{3044CEFA-8E3A-304E-85BA-CE1F97AF75B2}"/>
              </a:ext>
            </a:extLst>
          </p:cNvPr>
          <p:cNvSpPr/>
          <p:nvPr/>
        </p:nvSpPr>
        <p:spPr>
          <a:xfrm>
            <a:off x="266630" y="2429495"/>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使用教材</a:t>
            </a:r>
          </a:p>
        </p:txBody>
      </p:sp>
      <p:sp>
        <p:nvSpPr>
          <p:cNvPr id="22" name="テキスト ボックス 21">
            <a:extLst>
              <a:ext uri="{FF2B5EF4-FFF2-40B4-BE49-F238E27FC236}">
                <a16:creationId xmlns:a16="http://schemas.microsoft.com/office/drawing/2014/main" id="{DE3427EE-F451-F1DF-E82D-FC4A35B927C9}"/>
              </a:ext>
            </a:extLst>
          </p:cNvPr>
          <p:cNvSpPr txBox="1"/>
          <p:nvPr/>
        </p:nvSpPr>
        <p:spPr>
          <a:xfrm>
            <a:off x="180278" y="2733898"/>
            <a:ext cx="3238523" cy="762838"/>
          </a:xfrm>
          <a:prstGeom prst="rect">
            <a:avLst/>
          </a:prstGeom>
          <a:noFill/>
        </p:spPr>
        <p:txBody>
          <a:bodyPr wrap="square" rtlCol="0">
            <a:spAutoFit/>
          </a:bodyPr>
          <a:lstStyle/>
          <a:p>
            <a:pPr>
              <a:lnSpc>
                <a:spcPct val="150000"/>
              </a:lnSpc>
            </a:pPr>
            <a:r>
              <a:rPr kumimoji="1" lang="en-US" altLang="ja-JP" sz="1000" b="1" dirty="0"/>
              <a:t>【</a:t>
            </a:r>
            <a:r>
              <a:rPr kumimoji="1" lang="ja-JP" altLang="en-US" sz="1000" b="1" dirty="0"/>
              <a:t>先生</a:t>
            </a:r>
            <a:r>
              <a:rPr kumimoji="1" lang="en-US" altLang="ja-JP" sz="1000" b="1" dirty="0"/>
              <a:t>】</a:t>
            </a:r>
          </a:p>
          <a:p>
            <a:pPr>
              <a:lnSpc>
                <a:spcPct val="150000"/>
              </a:lnSpc>
            </a:pPr>
            <a:r>
              <a:rPr kumimoji="1" lang="ja-JP" altLang="en-US" sz="1000" b="1" dirty="0"/>
              <a:t>・学習画面（事後学習）</a:t>
            </a:r>
            <a:endParaRPr kumimoji="1" lang="en-US" altLang="ja-JP" sz="1000" b="1" dirty="0"/>
          </a:p>
          <a:p>
            <a:pPr>
              <a:lnSpc>
                <a:spcPct val="150000"/>
              </a:lnSpc>
            </a:pPr>
            <a:r>
              <a:rPr kumimoji="1" lang="ja-JP" altLang="en-US" sz="1000" b="1" dirty="0"/>
              <a:t>・プロジェクター</a:t>
            </a:r>
            <a:endParaRPr kumimoji="1" lang="en-US" altLang="ja-JP" sz="1000" b="1" dirty="0"/>
          </a:p>
        </p:txBody>
      </p:sp>
      <p:graphicFrame>
        <p:nvGraphicFramePr>
          <p:cNvPr id="25" name="表 24">
            <a:extLst>
              <a:ext uri="{FF2B5EF4-FFF2-40B4-BE49-F238E27FC236}">
                <a16:creationId xmlns:a16="http://schemas.microsoft.com/office/drawing/2014/main" id="{C5F9F79E-9B45-F205-8020-CB03EBC7CB0D}"/>
              </a:ext>
            </a:extLst>
          </p:cNvPr>
          <p:cNvGraphicFramePr>
            <a:graphicFrameLocks noGrp="1"/>
          </p:cNvGraphicFramePr>
          <p:nvPr>
            <p:extLst>
              <p:ext uri="{D42A27DB-BD31-4B8C-83A1-F6EECF244321}">
                <p14:modId xmlns:p14="http://schemas.microsoft.com/office/powerpoint/2010/main" val="60929010"/>
              </p:ext>
            </p:extLst>
          </p:nvPr>
        </p:nvGraphicFramePr>
        <p:xfrm>
          <a:off x="291608" y="3976451"/>
          <a:ext cx="6365713" cy="5504138"/>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896030">
                  <a:extLst>
                    <a:ext uri="{9D8B030D-6E8A-4147-A177-3AD203B41FA5}">
                      <a16:colId xmlns:a16="http://schemas.microsoft.com/office/drawing/2014/main" val="2891736153"/>
                    </a:ext>
                  </a:extLst>
                </a:gridCol>
                <a:gridCol w="502276">
                  <a:extLst>
                    <a:ext uri="{9D8B030D-6E8A-4147-A177-3AD203B41FA5}">
                      <a16:colId xmlns:a16="http://schemas.microsoft.com/office/drawing/2014/main" val="3108088361"/>
                    </a:ext>
                  </a:extLst>
                </a:gridCol>
                <a:gridCol w="3183182">
                  <a:extLst>
                    <a:ext uri="{9D8B030D-6E8A-4147-A177-3AD203B41FA5}">
                      <a16:colId xmlns:a16="http://schemas.microsoft.com/office/drawing/2014/main" val="2207028741"/>
                    </a:ext>
                  </a:extLst>
                </a:gridCol>
                <a:gridCol w="1168821">
                  <a:extLst>
                    <a:ext uri="{9D8B030D-6E8A-4147-A177-3AD203B41FA5}">
                      <a16:colId xmlns:a16="http://schemas.microsoft.com/office/drawing/2014/main" val="2161203504"/>
                    </a:ext>
                  </a:extLst>
                </a:gridCol>
              </a:tblGrid>
              <a:tr h="342185">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800" b="1" dirty="0"/>
                        <a:t>目安</a:t>
                      </a:r>
                      <a:endParaRPr kumimoji="1" lang="en-US" altLang="ja-JP" sz="800" b="1" dirty="0"/>
                    </a:p>
                    <a:p>
                      <a:pPr algn="ctr"/>
                      <a:r>
                        <a:rPr kumimoji="1" lang="ja-JP" altLang="en-US" sz="8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998039">
                <a:tc rowSpan="3">
                  <a:txBody>
                    <a:bodyPr/>
                    <a:lstStyle/>
                    <a:p>
                      <a:pPr algn="ctr"/>
                      <a:r>
                        <a:rPr kumimoji="1" lang="ja-JP" altLang="en-US" sz="900" b="1" dirty="0"/>
                        <a:t>１時間目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marL="0" indent="0" algn="ctr">
                        <a:buFont typeface="+mj-lt"/>
                        <a:buNone/>
                      </a:pPr>
                      <a:r>
                        <a:rPr kumimoji="1" lang="ja-JP" altLang="en-US" sz="900" b="1" dirty="0"/>
                        <a:t>アイディアを出す</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１．現地学習</a:t>
                      </a:r>
                      <a:endParaRPr kumimoji="1" lang="en-US" altLang="ja-JP" sz="900" b="1" dirty="0"/>
                    </a:p>
                    <a:p>
                      <a:pPr marL="0" indent="0">
                        <a:buFont typeface="+mj-lt"/>
                        <a:buNone/>
                      </a:pPr>
                      <a:r>
                        <a:rPr kumimoji="1" lang="ja-JP" altLang="en-US" sz="900" b="1" dirty="0"/>
                        <a:t>　を振り返る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現地学習を振り返る</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これからの見通しを立てる。</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15</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先生方が現地学習で撮影した生徒の様子などをクラスで見せながら振り返ることを推奨。</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r>
                        <a:rPr kumimoji="1" lang="en-US" altLang="ja-JP" sz="900" b="1" dirty="0">
                          <a:solidFill>
                            <a:schemeClr val="tx1"/>
                          </a:solidFill>
                        </a:rPr>
                        <a:t>【</a:t>
                      </a:r>
                      <a:r>
                        <a:rPr kumimoji="1" lang="ja-JP" altLang="en-US" sz="900" b="1" dirty="0">
                          <a:solidFill>
                            <a:schemeClr val="tx1"/>
                          </a:solidFill>
                        </a:rPr>
                        <a:t>運営</a:t>
                      </a:r>
                      <a:r>
                        <a:rPr kumimoji="1" lang="en-US" altLang="ja-JP" sz="900" b="1" dirty="0">
                          <a:solidFill>
                            <a:schemeClr val="tx1"/>
                          </a:solidFill>
                        </a:rPr>
                        <a:t>】</a:t>
                      </a:r>
                    </a:p>
                    <a:p>
                      <a:r>
                        <a:rPr kumimoji="1" lang="ja-JP" altLang="en-US" sz="900" b="1" dirty="0">
                          <a:solidFill>
                            <a:schemeClr val="tx1"/>
                          </a:solidFill>
                        </a:rPr>
                        <a:t>□学習画面</a:t>
                      </a:r>
                      <a:endParaRPr kumimoji="1" lang="en-US" altLang="ja-JP" sz="900" b="1" dirty="0">
                        <a:solidFill>
                          <a:schemeClr val="tx1"/>
                        </a:solidFill>
                      </a:endParaRPr>
                    </a:p>
                    <a:p>
                      <a:r>
                        <a:rPr kumimoji="1" lang="ja-JP" altLang="en-US" sz="900" b="1" dirty="0">
                          <a:solidFill>
                            <a:schemeClr val="tx1"/>
                          </a:solidFill>
                        </a:rPr>
                        <a:t>□プロジェクター</a:t>
                      </a:r>
                      <a:endParaRPr kumimoji="1" lang="en-US" altLang="ja-JP" sz="900" b="1" dirty="0">
                        <a:solidFill>
                          <a:schemeClr val="tx1"/>
                        </a:solidFill>
                      </a:endParaRPr>
                    </a:p>
                    <a:p>
                      <a:endParaRPr kumimoji="1" lang="en-US" altLang="ja-JP" sz="900" b="1" dirty="0">
                        <a:solidFill>
                          <a:schemeClr val="tx1"/>
                        </a:solidFill>
                      </a:endParaRPr>
                    </a:p>
                    <a:p>
                      <a:r>
                        <a:rPr kumimoji="1" lang="en-US" altLang="ja-JP" sz="900" b="1" dirty="0">
                          <a:solidFill>
                            <a:schemeClr val="tx1"/>
                          </a:solidFill>
                        </a:rPr>
                        <a:t>【</a:t>
                      </a:r>
                      <a:r>
                        <a:rPr kumimoji="1" lang="ja-JP" altLang="en-US" sz="900" b="1" dirty="0">
                          <a:solidFill>
                            <a:schemeClr val="tx1"/>
                          </a:solidFill>
                        </a:rPr>
                        <a:t>備品</a:t>
                      </a:r>
                      <a:r>
                        <a:rPr kumimoji="1" lang="en-US" altLang="ja-JP" sz="900" b="1" dirty="0">
                          <a:solidFill>
                            <a:schemeClr val="tx1"/>
                          </a:solidFill>
                        </a:rPr>
                        <a:t>】</a:t>
                      </a:r>
                    </a:p>
                    <a:p>
                      <a:r>
                        <a:rPr kumimoji="1" lang="ja-JP" altLang="en-US" sz="900" b="1" dirty="0">
                          <a:solidFill>
                            <a:schemeClr val="tx1"/>
                          </a:solidFill>
                        </a:rPr>
                        <a:t>□</a:t>
                      </a:r>
                      <a:r>
                        <a:rPr kumimoji="1" lang="en-US" altLang="ja-JP" sz="900" b="1" dirty="0">
                          <a:solidFill>
                            <a:schemeClr val="tx1"/>
                          </a:solidFill>
                        </a:rPr>
                        <a:t>WS01 P4</a:t>
                      </a:r>
                      <a:r>
                        <a:rPr kumimoji="1" lang="ja-JP" altLang="en-US" sz="900" b="1" dirty="0">
                          <a:solidFill>
                            <a:schemeClr val="tx1"/>
                          </a:solidFill>
                        </a:rPr>
                        <a:t>該当</a:t>
                      </a:r>
                      <a:endParaRPr kumimoji="1" lang="en-US" altLang="ja-JP" sz="9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3371571"/>
                  </a:ext>
                </a:extLst>
              </a:tr>
              <a:tr h="1568347">
                <a:tc vMerge="1">
                  <a:txBody>
                    <a:bodyPr/>
                    <a:lstStyle/>
                    <a:p>
                      <a:endParaRPr kumimoji="1" lang="ja-JP" altLang="en-US" dirty="0"/>
                    </a:p>
                  </a:txBody>
                  <a:tcPr/>
                </a:tc>
                <a:tc vMerge="1">
                  <a:txBody>
                    <a:bodyPr/>
                    <a:lstStyle/>
                    <a:p>
                      <a:pPr marL="0" indent="0">
                        <a:buFont typeface="+mj-lt"/>
                        <a:buNone/>
                      </a:pP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２．アイ</a:t>
                      </a:r>
                      <a:endParaRPr kumimoji="1" lang="en-US" altLang="ja-JP" sz="900" b="1" dirty="0"/>
                    </a:p>
                    <a:p>
                      <a:pPr marL="0" indent="0">
                        <a:buFont typeface="+mj-lt"/>
                        <a:buNone/>
                      </a:pPr>
                      <a:r>
                        <a:rPr kumimoji="1" lang="ja-JP" altLang="en-US" sz="900" b="1" dirty="0"/>
                        <a:t>　　ディアを</a:t>
                      </a:r>
                      <a:endParaRPr kumimoji="1" lang="en-US" altLang="ja-JP" sz="900" b="1" dirty="0"/>
                    </a:p>
                    <a:p>
                      <a:pPr marL="0" indent="0">
                        <a:buFont typeface="+mj-lt"/>
                        <a:buNone/>
                      </a:pPr>
                      <a:r>
                        <a:rPr kumimoji="1" lang="ja-JP" altLang="en-US" sz="900" b="1" dirty="0"/>
                        <a:t>　　出す</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自分の興味・関心を１つ設定する。</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「持続可能な尾瀬</a:t>
                      </a:r>
                      <a:r>
                        <a:rPr kumimoji="1" lang="en-US" altLang="ja-JP" sz="800" b="1" dirty="0">
                          <a:solidFill>
                            <a:schemeClr val="tx1"/>
                          </a:solidFill>
                        </a:rPr>
                        <a:t>×</a:t>
                      </a:r>
                      <a:r>
                        <a:rPr kumimoji="1" lang="ja-JP" altLang="en-US" sz="800" b="1" dirty="0">
                          <a:solidFill>
                            <a:schemeClr val="tx1"/>
                          </a:solidFill>
                        </a:rPr>
                        <a:t>自分の興味・関心」に関するアイディアを出す</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個人ワーク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グループワーク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現地学習のことを適宜振り返る発問「実際に歩いてみて感じたこ</a:t>
                      </a:r>
                      <a:r>
                        <a:rPr kumimoji="1" lang="en-US" altLang="ja-JP" sz="800" b="1" dirty="0">
                          <a:solidFill>
                            <a:schemeClr val="tx1"/>
                          </a:solidFill>
                        </a:rPr>
                        <a:t>『</a:t>
                      </a:r>
                      <a:r>
                        <a:rPr kumimoji="1" lang="ja-JP" altLang="en-US" sz="800" b="1" dirty="0">
                          <a:solidFill>
                            <a:schemeClr val="tx1"/>
                          </a:solidFill>
                        </a:rPr>
                        <a:t>課題</a:t>
                      </a:r>
                      <a:r>
                        <a:rPr kumimoji="1" lang="en-US" altLang="ja-JP" sz="800" b="1" dirty="0">
                          <a:solidFill>
                            <a:schemeClr val="tx1"/>
                          </a:solidFill>
                        </a:rPr>
                        <a:t>』『</a:t>
                      </a:r>
                      <a:r>
                        <a:rPr kumimoji="1" lang="ja-JP" altLang="en-US" sz="800" b="1" dirty="0">
                          <a:solidFill>
                            <a:schemeClr val="tx1"/>
                          </a:solidFill>
                        </a:rPr>
                        <a:t>よさ</a:t>
                      </a:r>
                      <a:r>
                        <a:rPr kumimoji="1" lang="en-US" altLang="ja-JP" sz="800" b="1" dirty="0">
                          <a:solidFill>
                            <a:schemeClr val="tx1"/>
                          </a:solidFill>
                        </a:rPr>
                        <a:t>』</a:t>
                      </a:r>
                      <a:r>
                        <a:rPr kumimoji="1" lang="ja-JP" altLang="en-US" sz="800" b="1" dirty="0">
                          <a:solidFill>
                            <a:schemeClr val="tx1"/>
                          </a:solidFill>
                        </a:rPr>
                        <a:t>は何だろう？」や、自由に考えられるように促す発問「あったら面白そうと思うことは？」等と声かけください。実現不可能でもよいので、自由に考えていきましょう。</a:t>
                      </a:r>
                      <a:endParaRPr kumimoji="1" lang="en-US" altLang="ja-JP" sz="8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814824"/>
                  </a:ext>
                </a:extLst>
              </a:tr>
              <a:tr h="481309">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indent="0" algn="ctr">
                        <a:buFont typeface="+mj-lt"/>
                        <a:buNone/>
                      </a:pP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３．まとめ・　</a:t>
                      </a:r>
                      <a:endParaRPr kumimoji="1" lang="en-US" altLang="ja-JP" sz="900" b="1" dirty="0"/>
                    </a:p>
                    <a:p>
                      <a:pPr marL="0" indent="0">
                        <a:buFont typeface="+mj-lt"/>
                        <a:buNone/>
                      </a:pPr>
                      <a:r>
                        <a:rPr kumimoji="1" lang="ja-JP" altLang="en-US" sz="900" b="1" dirty="0"/>
                        <a:t>　　次回予告</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05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800" b="1" dirty="0">
                          <a:solidFill>
                            <a:schemeClr val="tx1"/>
                          </a:solidFill>
                        </a:rPr>
                        <a:t>まとめ・次回予告をする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9601255"/>
                  </a:ext>
                </a:extLst>
              </a:tr>
              <a:tr h="1340224">
                <a:tc rowSpan="2">
                  <a:txBody>
                    <a:bodyPr/>
                    <a:lstStyle/>
                    <a:p>
                      <a:pPr algn="ctr"/>
                      <a:r>
                        <a:rPr kumimoji="1" lang="ja-JP" altLang="en-US" sz="900" b="1" dirty="0"/>
                        <a:t>２時間目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marL="0" indent="0" algn="ctr">
                        <a:buFont typeface="+mj-lt"/>
                        <a:buNone/>
                      </a:pPr>
                      <a:r>
                        <a:rPr kumimoji="1" lang="ja-JP" altLang="en-US" sz="900" b="1" dirty="0"/>
                        <a:t>アイディアを整理する</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１．アイ</a:t>
                      </a:r>
                      <a:endParaRPr kumimoji="1" lang="en-US" altLang="ja-JP" sz="900" b="1" dirty="0"/>
                    </a:p>
                    <a:p>
                      <a:pPr marL="0" indent="0">
                        <a:buFont typeface="+mj-lt"/>
                        <a:buNone/>
                      </a:pPr>
                      <a:r>
                        <a:rPr kumimoji="1" lang="ja-JP" altLang="en-US" sz="900" b="1" dirty="0"/>
                        <a:t>　　ディアを</a:t>
                      </a:r>
                      <a:endParaRPr kumimoji="1" lang="en-US" altLang="ja-JP" sz="900" b="1" dirty="0"/>
                    </a:p>
                    <a:p>
                      <a:pPr marL="0" indent="0">
                        <a:buFont typeface="+mj-lt"/>
                        <a:buNone/>
                      </a:pPr>
                      <a:r>
                        <a:rPr kumimoji="1" lang="ja-JP" altLang="en-US" sz="900" b="1" dirty="0"/>
                        <a:t>　　整理する</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45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アイディアを整理する。</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発表用の資料にまとめる。</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ワーク　　　　　</a:t>
                      </a:r>
                      <a:r>
                        <a:rPr kumimoji="1" lang="en-US" altLang="ja-JP" sz="800" b="1" dirty="0">
                          <a:solidFill>
                            <a:schemeClr val="tx1"/>
                          </a:solidFill>
                        </a:rPr>
                        <a:t>35</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３つの項目「テーマ・理由」「アイディア」「まとめ」で整理していきましょう。</a:t>
                      </a:r>
                      <a:endParaRPr kumimoji="1" lang="en-US" altLang="ja-JP" sz="800" b="1" dirty="0">
                        <a:solidFill>
                          <a:schemeClr val="tx1"/>
                        </a:solidFill>
                      </a:endParaRPr>
                    </a:p>
                    <a:p>
                      <a:pPr marL="0" indent="0">
                        <a:buFont typeface="Wingdings" panose="05000000000000000000" pitchFamily="2" charset="2"/>
                        <a:buNone/>
                      </a:pPr>
                      <a:r>
                        <a:rPr kumimoji="1" lang="ja-JP" altLang="en-US" sz="800" b="1" dirty="0">
                          <a:solidFill>
                            <a:schemeClr val="tx1"/>
                          </a:solidFill>
                        </a:rPr>
                        <a:t>発表資料は、紙形式とプレゼンソフト形式のいずれか、学校の状況に応じて自由に選択してください。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900" b="1" i="0" u="none" strike="noStrike" kern="1200" cap="none" spc="0" normalizeH="0" baseline="0" noProof="0" dirty="0">
                          <a:ln>
                            <a:noFill/>
                          </a:ln>
                          <a:solidFill>
                            <a:schemeClr val="tx1"/>
                          </a:solidFill>
                          <a:effectLst/>
                          <a:uLnTx/>
                          <a:uFillTx/>
                          <a:latin typeface="+mn-lt"/>
                          <a:ea typeface="+mn-ea"/>
                          <a:cs typeface="+mn-cs"/>
                        </a:rPr>
                        <a:t>運営</a:t>
                      </a: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lt"/>
                          <a:ea typeface="+mn-ea"/>
                          <a:cs typeface="+mn-cs"/>
                        </a:rPr>
                        <a:t>□学習画面</a:t>
                      </a: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lt"/>
                          <a:ea typeface="+mn-ea"/>
                          <a:cs typeface="+mn-cs"/>
                        </a:rPr>
                        <a:t>□プロジェクター</a:t>
                      </a: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r>
                        <a:rPr kumimoji="1" lang="ja-JP" altLang="en-US" sz="900" b="1" i="0" u="none" strike="noStrike" kern="1200" cap="none" spc="0" normalizeH="0" baseline="0" noProof="0" dirty="0">
                          <a:ln>
                            <a:noFill/>
                          </a:ln>
                          <a:solidFill>
                            <a:schemeClr val="tx1"/>
                          </a:solidFill>
                          <a:effectLst/>
                          <a:uLnTx/>
                          <a:uFillTx/>
                          <a:latin typeface="+mn-lt"/>
                          <a:ea typeface="+mn-ea"/>
                          <a:cs typeface="+mn-cs"/>
                        </a:rPr>
                        <a:t>備品</a:t>
                      </a:r>
                      <a:r>
                        <a:rPr kumimoji="1" lang="en-US" altLang="ja-JP" sz="900" b="1"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chemeClr val="tx1"/>
                          </a:solidFill>
                          <a:effectLst/>
                          <a:uLnTx/>
                          <a:uFillTx/>
                          <a:latin typeface="+mn-lt"/>
                          <a:ea typeface="+mn-ea"/>
                          <a:cs typeface="+mn-cs"/>
                        </a:rPr>
                        <a:t>□</a:t>
                      </a:r>
                      <a:r>
                        <a:rPr kumimoji="1" lang="en-US" altLang="ja-JP" sz="900" b="1" i="0" u="none" strike="noStrike" kern="1200" cap="none" spc="0" normalizeH="0" baseline="0" noProof="0" dirty="0">
                          <a:ln>
                            <a:noFill/>
                          </a:ln>
                          <a:solidFill>
                            <a:schemeClr val="tx1"/>
                          </a:solidFill>
                          <a:effectLst/>
                          <a:uLnTx/>
                          <a:uFillTx/>
                          <a:latin typeface="+mn-lt"/>
                          <a:ea typeface="+mn-ea"/>
                          <a:cs typeface="+mn-cs"/>
                        </a:rPr>
                        <a:t>WS01 P4</a:t>
                      </a:r>
                      <a:r>
                        <a:rPr kumimoji="1" lang="ja-JP" altLang="en-US" sz="900" b="1" i="0" u="none" strike="noStrike" kern="1200" cap="none" spc="0" normalizeH="0" baseline="0" noProof="0" dirty="0">
                          <a:ln>
                            <a:noFill/>
                          </a:ln>
                          <a:solidFill>
                            <a:schemeClr val="tx1"/>
                          </a:solidFill>
                          <a:effectLst/>
                          <a:uLnTx/>
                          <a:uFillTx/>
                          <a:latin typeface="+mn-lt"/>
                          <a:ea typeface="+mn-ea"/>
                          <a:cs typeface="+mn-cs"/>
                        </a:rPr>
                        <a:t>該当</a:t>
                      </a:r>
                      <a:endParaRPr kumimoji="1" lang="en-US" altLang="ja-JP" sz="900" b="1" i="0" u="none" strike="noStrike" kern="1200" cap="none" spc="0" normalizeH="0" baseline="0" noProof="0" dirty="0">
                        <a:ln>
                          <a:noFill/>
                        </a:ln>
                        <a:solidFill>
                          <a:schemeClr val="tx1"/>
                        </a:solidFill>
                        <a:effectLst/>
                        <a:uLnTx/>
                        <a:uFillTx/>
                        <a:latin typeface="+mn-lt"/>
                        <a:ea typeface="+mn-ea"/>
                        <a:cs typeface="+mn-cs"/>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9756730"/>
                  </a:ext>
                </a:extLst>
              </a:tr>
              <a:tr h="481309">
                <a:tc vMerge="1">
                  <a:txBody>
                    <a:bodyPr/>
                    <a:lstStyle/>
                    <a:p>
                      <a:pPr algn="ct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pPr marL="0" indent="0" algn="ctr">
                        <a:buFont typeface="+mj-lt"/>
                        <a:buNone/>
                      </a:pPr>
                      <a:endParaRPr kumimoji="1" lang="ja-JP" altLang="en-US" sz="900" b="1" dirty="0"/>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kumimoji="1" lang="ja-JP" altLang="en-US" sz="900" b="1" dirty="0"/>
                        <a:t>２．まとめ・</a:t>
                      </a:r>
                      <a:endParaRPr kumimoji="1" lang="en-US" altLang="ja-JP" sz="900" b="1" dirty="0"/>
                    </a:p>
                    <a:p>
                      <a:pPr marL="0" indent="0">
                        <a:buFont typeface="+mj-lt"/>
                        <a:buNone/>
                      </a:pPr>
                      <a:r>
                        <a:rPr kumimoji="1" lang="ja-JP" altLang="en-US" sz="900" b="1" dirty="0"/>
                        <a:t>　　次回予告</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05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800" b="1" dirty="0">
                          <a:solidFill>
                            <a:schemeClr val="tx1"/>
                          </a:solidFill>
                        </a:rPr>
                        <a:t>まとめ・次回予告をする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7279490"/>
                  </a:ext>
                </a:extLst>
              </a:tr>
            </a:tbl>
          </a:graphicData>
        </a:graphic>
      </p:graphicFrame>
      <p:sp>
        <p:nvSpPr>
          <p:cNvPr id="27" name="正方形/長方形 26">
            <a:extLst>
              <a:ext uri="{FF2B5EF4-FFF2-40B4-BE49-F238E27FC236}">
                <a16:creationId xmlns:a16="http://schemas.microsoft.com/office/drawing/2014/main" id="{E497ADA0-74D9-4BD5-5E32-CDC56EBD8B49}"/>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8" name="正方形/長方形 27">
            <a:extLst>
              <a:ext uri="{FF2B5EF4-FFF2-40B4-BE49-F238E27FC236}">
                <a16:creationId xmlns:a16="http://schemas.microsoft.com/office/drawing/2014/main" id="{FBBB6CED-CAFA-3EFF-1313-1EF470120185}"/>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9" name="正方形/長方形 28">
            <a:extLst>
              <a:ext uri="{FF2B5EF4-FFF2-40B4-BE49-F238E27FC236}">
                <a16:creationId xmlns:a16="http://schemas.microsoft.com/office/drawing/2014/main" id="{DC771C50-AF29-872C-886E-E2C5EDA716D3}"/>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30" name="正方形/長方形 29">
            <a:extLst>
              <a:ext uri="{FF2B5EF4-FFF2-40B4-BE49-F238E27FC236}">
                <a16:creationId xmlns:a16="http://schemas.microsoft.com/office/drawing/2014/main" id="{25B65862-7F2A-67FD-FE4D-E446EF3E7D40}"/>
              </a:ext>
            </a:extLst>
          </p:cNvPr>
          <p:cNvSpPr/>
          <p:nvPr/>
        </p:nvSpPr>
        <p:spPr>
          <a:xfrm>
            <a:off x="6224197"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3" name="テキスト ボックス 2">
            <a:extLst>
              <a:ext uri="{FF2B5EF4-FFF2-40B4-BE49-F238E27FC236}">
                <a16:creationId xmlns:a16="http://schemas.microsoft.com/office/drawing/2014/main" id="{52C1284A-3885-D6DA-0163-C0BBBA536DD2}"/>
              </a:ext>
            </a:extLst>
          </p:cNvPr>
          <p:cNvSpPr txBox="1"/>
          <p:nvPr/>
        </p:nvSpPr>
        <p:spPr>
          <a:xfrm>
            <a:off x="1405560" y="3529676"/>
            <a:ext cx="5103475" cy="259751"/>
          </a:xfrm>
          <a:prstGeom prst="rect">
            <a:avLst/>
          </a:prstGeom>
          <a:noFill/>
        </p:spPr>
        <p:txBody>
          <a:bodyPr wrap="square" rtlCol="0">
            <a:spAutoFit/>
          </a:bodyPr>
          <a:lstStyle/>
          <a:p>
            <a:pPr>
              <a:lnSpc>
                <a:spcPct val="150000"/>
              </a:lnSpc>
            </a:pPr>
            <a:r>
              <a:rPr kumimoji="1" lang="ja-JP" altLang="en-US" sz="800" dirty="0"/>
              <a:t>５０分授業を２時間分の想定。</a:t>
            </a:r>
            <a:endParaRPr kumimoji="1" lang="en-US" altLang="ja-JP" sz="800" dirty="0"/>
          </a:p>
        </p:txBody>
      </p:sp>
      <p:sp>
        <p:nvSpPr>
          <p:cNvPr id="9" name="Footer Placeholder 4">
            <a:extLst>
              <a:ext uri="{FF2B5EF4-FFF2-40B4-BE49-F238E27FC236}">
                <a16:creationId xmlns:a16="http://schemas.microsoft.com/office/drawing/2014/main" id="{DC8DA394-AECD-A42C-491A-CC7A8DD6009F}"/>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モデルプログラム（中学校 活用編）</a:t>
            </a:r>
          </a:p>
        </p:txBody>
      </p:sp>
      <p:sp>
        <p:nvSpPr>
          <p:cNvPr id="2" name="テキスト ボックス 1">
            <a:extLst>
              <a:ext uri="{FF2B5EF4-FFF2-40B4-BE49-F238E27FC236}">
                <a16:creationId xmlns:a16="http://schemas.microsoft.com/office/drawing/2014/main" id="{A741BE21-BA31-237D-5102-9603ED3B67B6}"/>
              </a:ext>
            </a:extLst>
          </p:cNvPr>
          <p:cNvSpPr txBox="1"/>
          <p:nvPr/>
        </p:nvSpPr>
        <p:spPr>
          <a:xfrm>
            <a:off x="3439200" y="2802824"/>
            <a:ext cx="3418800" cy="630942"/>
          </a:xfrm>
          <a:prstGeom prst="rect">
            <a:avLst/>
          </a:prstGeom>
          <a:noFill/>
        </p:spPr>
        <p:txBody>
          <a:bodyPr wrap="square" rtlCol="0">
            <a:spAutoFit/>
          </a:bodyPr>
          <a:lstStyle/>
          <a:p>
            <a:pPr>
              <a:spcAft>
                <a:spcPts val="300"/>
              </a:spcAft>
            </a:pPr>
            <a:r>
              <a:rPr kumimoji="1" lang="en-US" altLang="ja-JP" sz="1000" b="1" dirty="0"/>
              <a:t>【</a:t>
            </a:r>
            <a:r>
              <a:rPr kumimoji="1" lang="ja-JP" altLang="en-US" sz="1000" b="1" dirty="0"/>
              <a:t>生徒</a:t>
            </a:r>
            <a:r>
              <a:rPr kumimoji="1" lang="en-US" altLang="ja-JP" sz="1000" b="1" dirty="0"/>
              <a:t>】</a:t>
            </a:r>
          </a:p>
          <a:p>
            <a:pPr>
              <a:spcAft>
                <a:spcPts val="300"/>
              </a:spcAft>
            </a:pPr>
            <a:r>
              <a:rPr kumimoji="1" lang="ja-JP" altLang="en-US" sz="1000" b="1" dirty="0"/>
              <a:t>・</a:t>
            </a:r>
            <a:r>
              <a:rPr kumimoji="1" lang="en-US" altLang="ja-JP" sz="1000" b="1" dirty="0"/>
              <a:t>WS</a:t>
            </a:r>
            <a:r>
              <a:rPr kumimoji="1" lang="ja-JP" altLang="en-US" sz="1000" b="1" dirty="0"/>
              <a:t>（</a:t>
            </a:r>
            <a:r>
              <a:rPr kumimoji="1" lang="en-US" altLang="ja-JP" sz="1000" b="1" dirty="0"/>
              <a:t>P4-5</a:t>
            </a:r>
            <a:r>
              <a:rPr kumimoji="1" lang="ja-JP" altLang="en-US" sz="1000" b="1" dirty="0"/>
              <a:t>該当）</a:t>
            </a:r>
            <a:endParaRPr kumimoji="1" lang="en-US" altLang="ja-JP" sz="1000" b="1" dirty="0"/>
          </a:p>
          <a:p>
            <a:pPr>
              <a:spcAft>
                <a:spcPts val="300"/>
              </a:spcAft>
            </a:pPr>
            <a:r>
              <a:rPr kumimoji="1" lang="ja-JP" altLang="en-US" sz="1000" b="1" dirty="0"/>
              <a:t>・タブレット端末＆筆記用具</a:t>
            </a:r>
            <a:endParaRPr kumimoji="1" lang="en-US" altLang="ja-JP" sz="1000" b="1" dirty="0"/>
          </a:p>
        </p:txBody>
      </p:sp>
    </p:spTree>
    <p:extLst>
      <p:ext uri="{BB962C8B-B14F-4D97-AF65-F5344CB8AC3E}">
        <p14:creationId xmlns:p14="http://schemas.microsoft.com/office/powerpoint/2010/main" val="330952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B79DC73-D410-8C0B-D3CE-7937A0D0DECA}"/>
              </a:ext>
            </a:extLst>
          </p:cNvPr>
          <p:cNvSpPr>
            <a:spLocks noGrp="1"/>
          </p:cNvSpPr>
          <p:nvPr>
            <p:ph type="sldNum" sz="quarter" idx="12"/>
          </p:nvPr>
        </p:nvSpPr>
        <p:spPr/>
        <p:txBody>
          <a:bodyPr/>
          <a:lstStyle/>
          <a:p>
            <a:fld id="{A763930E-11EF-4248-8263-B2307074A718}" type="slidenum">
              <a:rPr kumimoji="1" lang="ja-JP" altLang="en-US" sz="1400" smtClean="0"/>
              <a:t>7</a:t>
            </a:fld>
            <a:endParaRPr kumimoji="1" lang="ja-JP" altLang="en-US" sz="1400"/>
          </a:p>
        </p:txBody>
      </p:sp>
      <p:sp>
        <p:nvSpPr>
          <p:cNvPr id="20" name="正方形/長方形 19">
            <a:extLst>
              <a:ext uri="{FF2B5EF4-FFF2-40B4-BE49-F238E27FC236}">
                <a16:creationId xmlns:a16="http://schemas.microsoft.com/office/drawing/2014/main" id="{676EB365-6CDC-E130-E2CF-277AC49FE5D9}"/>
              </a:ext>
            </a:extLst>
          </p:cNvPr>
          <p:cNvSpPr/>
          <p:nvPr/>
        </p:nvSpPr>
        <p:spPr>
          <a:xfrm>
            <a:off x="4596138" y="116744"/>
            <a:ext cx="542686" cy="194701"/>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全体</a:t>
            </a:r>
          </a:p>
        </p:txBody>
      </p:sp>
      <p:sp>
        <p:nvSpPr>
          <p:cNvPr id="21" name="正方形/長方形 20">
            <a:extLst>
              <a:ext uri="{FF2B5EF4-FFF2-40B4-BE49-F238E27FC236}">
                <a16:creationId xmlns:a16="http://schemas.microsoft.com/office/drawing/2014/main" id="{831342C1-EA87-06CA-739F-895810947B9A}"/>
              </a:ext>
            </a:extLst>
          </p:cNvPr>
          <p:cNvSpPr/>
          <p:nvPr/>
        </p:nvSpPr>
        <p:spPr>
          <a:xfrm>
            <a:off x="5138824"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事前</a:t>
            </a:r>
          </a:p>
        </p:txBody>
      </p:sp>
      <p:sp>
        <p:nvSpPr>
          <p:cNvPr id="22" name="正方形/長方形 21">
            <a:extLst>
              <a:ext uri="{FF2B5EF4-FFF2-40B4-BE49-F238E27FC236}">
                <a16:creationId xmlns:a16="http://schemas.microsoft.com/office/drawing/2014/main" id="{5254B420-AF29-693F-134F-476CDCFB6661}"/>
              </a:ext>
            </a:extLst>
          </p:cNvPr>
          <p:cNvSpPr/>
          <p:nvPr/>
        </p:nvSpPr>
        <p:spPr>
          <a:xfrm>
            <a:off x="5681510" y="115970"/>
            <a:ext cx="542686" cy="19470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現地</a:t>
            </a:r>
          </a:p>
        </p:txBody>
      </p:sp>
      <p:sp>
        <p:nvSpPr>
          <p:cNvPr id="23" name="正方形/長方形 22">
            <a:extLst>
              <a:ext uri="{FF2B5EF4-FFF2-40B4-BE49-F238E27FC236}">
                <a16:creationId xmlns:a16="http://schemas.microsoft.com/office/drawing/2014/main" id="{EBE29403-5A40-1287-D4A3-055A897743B7}"/>
              </a:ext>
            </a:extLst>
          </p:cNvPr>
          <p:cNvSpPr/>
          <p:nvPr/>
        </p:nvSpPr>
        <p:spPr>
          <a:xfrm>
            <a:off x="6224197" y="115970"/>
            <a:ext cx="542686" cy="194701"/>
          </a:xfrm>
          <a:prstGeom prst="rect">
            <a:avLst/>
          </a:prstGeom>
          <a:solidFill>
            <a:schemeClr val="accent2">
              <a:lumMod val="40000"/>
              <a:lumOff val="60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事後</a:t>
            </a:r>
          </a:p>
        </p:txBody>
      </p:sp>
      <p:sp>
        <p:nvSpPr>
          <p:cNvPr id="7" name="四角形: 角を丸くする 6">
            <a:extLst>
              <a:ext uri="{FF2B5EF4-FFF2-40B4-BE49-F238E27FC236}">
                <a16:creationId xmlns:a16="http://schemas.microsoft.com/office/drawing/2014/main" id="{EBEA2EB7-40B2-EE67-967A-C21098708A42}"/>
              </a:ext>
            </a:extLst>
          </p:cNvPr>
          <p:cNvSpPr/>
          <p:nvPr/>
        </p:nvSpPr>
        <p:spPr>
          <a:xfrm>
            <a:off x="246143" y="449189"/>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指導案</a:t>
            </a:r>
          </a:p>
        </p:txBody>
      </p:sp>
      <p:graphicFrame>
        <p:nvGraphicFramePr>
          <p:cNvPr id="8" name="表 7">
            <a:extLst>
              <a:ext uri="{FF2B5EF4-FFF2-40B4-BE49-F238E27FC236}">
                <a16:creationId xmlns:a16="http://schemas.microsoft.com/office/drawing/2014/main" id="{9379480F-25C5-11BC-C08E-46FE17C0D422}"/>
              </a:ext>
            </a:extLst>
          </p:cNvPr>
          <p:cNvGraphicFramePr>
            <a:graphicFrameLocks noGrp="1"/>
          </p:cNvGraphicFramePr>
          <p:nvPr>
            <p:extLst>
              <p:ext uri="{D42A27DB-BD31-4B8C-83A1-F6EECF244321}">
                <p14:modId xmlns:p14="http://schemas.microsoft.com/office/powerpoint/2010/main" val="132330972"/>
              </p:ext>
            </p:extLst>
          </p:nvPr>
        </p:nvGraphicFramePr>
        <p:xfrm>
          <a:off x="291608" y="919739"/>
          <a:ext cx="6365713" cy="3433320"/>
        </p:xfrm>
        <a:graphic>
          <a:graphicData uri="http://schemas.openxmlformats.org/drawingml/2006/table">
            <a:tbl>
              <a:tblPr firstRow="1" bandRow="1">
                <a:tableStyleId>{5940675A-B579-460E-94D1-54222C63F5DA}</a:tableStyleId>
              </a:tblPr>
              <a:tblGrid>
                <a:gridCol w="277724">
                  <a:extLst>
                    <a:ext uri="{9D8B030D-6E8A-4147-A177-3AD203B41FA5}">
                      <a16:colId xmlns:a16="http://schemas.microsoft.com/office/drawing/2014/main" val="3818286640"/>
                    </a:ext>
                  </a:extLst>
                </a:gridCol>
                <a:gridCol w="337680">
                  <a:extLst>
                    <a:ext uri="{9D8B030D-6E8A-4147-A177-3AD203B41FA5}">
                      <a16:colId xmlns:a16="http://schemas.microsoft.com/office/drawing/2014/main" val="65810555"/>
                    </a:ext>
                  </a:extLst>
                </a:gridCol>
                <a:gridCol w="896030">
                  <a:extLst>
                    <a:ext uri="{9D8B030D-6E8A-4147-A177-3AD203B41FA5}">
                      <a16:colId xmlns:a16="http://schemas.microsoft.com/office/drawing/2014/main" val="2891736153"/>
                    </a:ext>
                  </a:extLst>
                </a:gridCol>
                <a:gridCol w="502276">
                  <a:extLst>
                    <a:ext uri="{9D8B030D-6E8A-4147-A177-3AD203B41FA5}">
                      <a16:colId xmlns:a16="http://schemas.microsoft.com/office/drawing/2014/main" val="3108088361"/>
                    </a:ext>
                  </a:extLst>
                </a:gridCol>
                <a:gridCol w="3183182">
                  <a:extLst>
                    <a:ext uri="{9D8B030D-6E8A-4147-A177-3AD203B41FA5}">
                      <a16:colId xmlns:a16="http://schemas.microsoft.com/office/drawing/2014/main" val="2207028741"/>
                    </a:ext>
                  </a:extLst>
                </a:gridCol>
                <a:gridCol w="1168821">
                  <a:extLst>
                    <a:ext uri="{9D8B030D-6E8A-4147-A177-3AD203B41FA5}">
                      <a16:colId xmlns:a16="http://schemas.microsoft.com/office/drawing/2014/main" val="2161203504"/>
                    </a:ext>
                  </a:extLst>
                </a:gridCol>
              </a:tblGrid>
              <a:tr h="408280">
                <a:tc>
                  <a:txBody>
                    <a:bodyPr/>
                    <a:lstStyle/>
                    <a:p>
                      <a:r>
                        <a:rPr kumimoji="1" lang="ja-JP" altLang="en-US" sz="900" b="1" dirty="0"/>
                        <a:t>時配</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概要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学習内容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ja-JP" altLang="en-US" sz="800" b="1" dirty="0"/>
                        <a:t>目安</a:t>
                      </a:r>
                      <a:endParaRPr kumimoji="1" lang="en-US" altLang="ja-JP" sz="800" b="1" dirty="0"/>
                    </a:p>
                    <a:p>
                      <a:pPr algn="ctr"/>
                      <a:r>
                        <a:rPr kumimoji="1" lang="ja-JP" altLang="en-US" sz="800" b="1" dirty="0"/>
                        <a:t>時間</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学習活動</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900" b="1" dirty="0"/>
                        <a:t>資料・備品など</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33419137"/>
                  </a:ext>
                </a:extLst>
              </a:tr>
              <a:tr h="1599097">
                <a:tc rowSpan="3">
                  <a:txBody>
                    <a:bodyPr/>
                    <a:lstStyle/>
                    <a:p>
                      <a:pPr algn="ctr"/>
                      <a:r>
                        <a:rPr kumimoji="1" lang="ja-JP" altLang="en-US" sz="900" b="1" dirty="0"/>
                        <a:t>３時間目</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pPr algn="ctr"/>
                      <a:r>
                        <a:rPr kumimoji="1" lang="ja-JP" altLang="en-US" sz="900" b="1" dirty="0"/>
                        <a:t>アイディアを発表する</a:t>
                      </a:r>
                    </a:p>
                  </a:txBody>
                  <a:tcPr vert="eaVert"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１．アイ</a:t>
                      </a:r>
                      <a:endParaRPr kumimoji="1" lang="en-US" altLang="ja-JP" sz="900" b="1" dirty="0"/>
                    </a:p>
                    <a:p>
                      <a:r>
                        <a:rPr kumimoji="1" lang="ja-JP" altLang="en-US" sz="900" b="1" dirty="0"/>
                        <a:t>　　ディアを</a:t>
                      </a:r>
                      <a:endParaRPr kumimoji="1" lang="en-US" altLang="ja-JP" sz="900" b="1" dirty="0"/>
                    </a:p>
                    <a:p>
                      <a:r>
                        <a:rPr kumimoji="1" lang="ja-JP" altLang="en-US" sz="900" b="1" dirty="0"/>
                        <a:t>　　発表する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30</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やること</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自身が考えたアイディアを発表する、</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流れ</a:t>
                      </a:r>
                      <a:r>
                        <a:rPr kumimoji="1" lang="en-US" altLang="ja-JP" sz="800" b="1" dirty="0">
                          <a:solidFill>
                            <a:schemeClr val="tx1"/>
                          </a:solidFill>
                        </a:rPr>
                        <a:t>】</a:t>
                      </a:r>
                    </a:p>
                    <a:p>
                      <a:pPr marL="171450" indent="-171450">
                        <a:buFont typeface="Wingdings" panose="05000000000000000000" pitchFamily="2" charset="2"/>
                        <a:buChar char="l"/>
                      </a:pPr>
                      <a:r>
                        <a:rPr kumimoji="1" lang="ja-JP" altLang="en-US" sz="800" b="1" dirty="0">
                          <a:solidFill>
                            <a:schemeClr val="tx1"/>
                          </a:solidFill>
                        </a:rPr>
                        <a:t>クラス説明　　　</a:t>
                      </a:r>
                      <a:r>
                        <a:rPr kumimoji="1" lang="en-US" altLang="ja-JP" sz="800" b="1" dirty="0">
                          <a:solidFill>
                            <a:schemeClr val="tx1"/>
                          </a:solidFill>
                        </a:rPr>
                        <a:t>10</a:t>
                      </a:r>
                      <a:r>
                        <a:rPr kumimoji="1" lang="ja-JP" altLang="en-US" sz="800" b="1" dirty="0">
                          <a:solidFill>
                            <a:schemeClr val="tx1"/>
                          </a:solidFill>
                        </a:rPr>
                        <a:t>分</a:t>
                      </a:r>
                      <a:endParaRPr kumimoji="1" lang="en-US" altLang="ja-JP" sz="800" b="1" dirty="0">
                        <a:solidFill>
                          <a:schemeClr val="tx1"/>
                        </a:solidFill>
                      </a:endParaRPr>
                    </a:p>
                    <a:p>
                      <a:pPr marL="171450" indent="-171450">
                        <a:buFont typeface="Wingdings" panose="05000000000000000000" pitchFamily="2" charset="2"/>
                        <a:buChar char="l"/>
                      </a:pPr>
                      <a:r>
                        <a:rPr kumimoji="1" lang="ja-JP" altLang="en-US" sz="800" b="1" dirty="0">
                          <a:solidFill>
                            <a:schemeClr val="tx1"/>
                          </a:solidFill>
                        </a:rPr>
                        <a:t>発　　　表　　　</a:t>
                      </a:r>
                      <a:r>
                        <a:rPr kumimoji="1" lang="en-US" altLang="ja-JP" sz="800" b="1" dirty="0">
                          <a:solidFill>
                            <a:schemeClr val="tx1"/>
                          </a:solidFill>
                        </a:rPr>
                        <a:t>20</a:t>
                      </a:r>
                      <a:r>
                        <a:rPr kumimoji="1" lang="ja-JP" altLang="en-US" sz="800" b="1" dirty="0">
                          <a:solidFill>
                            <a:schemeClr val="tx1"/>
                          </a:solidFill>
                        </a:rPr>
                        <a:t>分</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発表形式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・①</a:t>
                      </a:r>
                      <a:r>
                        <a:rPr kumimoji="1" lang="en-US" altLang="ja-JP" sz="800" b="1" dirty="0">
                          <a:solidFill>
                            <a:schemeClr val="tx1"/>
                          </a:solidFill>
                        </a:rPr>
                        <a:t>4</a:t>
                      </a:r>
                      <a:r>
                        <a:rPr kumimoji="1" lang="ja-JP" altLang="en-US" sz="800" b="1" dirty="0">
                          <a:solidFill>
                            <a:schemeClr val="tx1"/>
                          </a:solidFill>
                        </a:rPr>
                        <a:t>人一組程度で行う（</a:t>
                      </a:r>
                      <a:r>
                        <a:rPr kumimoji="1" lang="en-US" altLang="ja-JP" sz="800" b="1" dirty="0">
                          <a:solidFill>
                            <a:schemeClr val="tx1"/>
                          </a:solidFill>
                        </a:rPr>
                        <a:t>1</a:t>
                      </a:r>
                      <a:r>
                        <a:rPr kumimoji="1" lang="ja-JP" altLang="en-US" sz="800" b="1" dirty="0">
                          <a:solidFill>
                            <a:schemeClr val="tx1"/>
                          </a:solidFill>
                        </a:rPr>
                        <a:t>人</a:t>
                      </a:r>
                      <a:r>
                        <a:rPr kumimoji="1" lang="en-US" altLang="ja-JP" sz="800" b="1" dirty="0">
                          <a:solidFill>
                            <a:schemeClr val="tx1"/>
                          </a:solidFill>
                        </a:rPr>
                        <a:t>2</a:t>
                      </a:r>
                      <a:r>
                        <a:rPr kumimoji="1" lang="ja-JP" altLang="en-US" sz="800" b="1" dirty="0">
                          <a:solidFill>
                            <a:schemeClr val="tx1"/>
                          </a:solidFill>
                        </a:rPr>
                        <a:t>分</a:t>
                      </a:r>
                      <a:r>
                        <a:rPr kumimoji="1" lang="en-US" altLang="ja-JP" sz="800" b="1" dirty="0">
                          <a:solidFill>
                            <a:schemeClr val="tx1"/>
                          </a:solidFill>
                        </a:rPr>
                        <a:t>×</a:t>
                      </a:r>
                      <a:r>
                        <a:rPr kumimoji="1" lang="ja-JP" altLang="en-US" sz="800" b="1" dirty="0">
                          <a:solidFill>
                            <a:schemeClr val="tx1"/>
                          </a:solidFill>
                        </a:rPr>
                        <a:t>４人分）</a:t>
                      </a:r>
                    </a:p>
                    <a:p>
                      <a:pPr marL="0" indent="0">
                        <a:buFont typeface="Wingdings" panose="05000000000000000000" pitchFamily="2" charset="2"/>
                        <a:buNone/>
                      </a:pPr>
                      <a:r>
                        <a:rPr kumimoji="1" lang="ja-JP" altLang="en-US" sz="800" b="1" dirty="0">
                          <a:solidFill>
                            <a:schemeClr val="tx1"/>
                          </a:solidFill>
                        </a:rPr>
                        <a:t>・②クラス全体で行う（</a:t>
                      </a:r>
                      <a:r>
                        <a:rPr kumimoji="1" lang="en-US" altLang="ja-JP" sz="800" b="1" dirty="0">
                          <a:solidFill>
                            <a:schemeClr val="tx1"/>
                          </a:solidFill>
                        </a:rPr>
                        <a:t>1</a:t>
                      </a:r>
                      <a:r>
                        <a:rPr kumimoji="1" lang="ja-JP" altLang="en-US" sz="800" b="1" dirty="0">
                          <a:solidFill>
                            <a:schemeClr val="tx1"/>
                          </a:solidFill>
                        </a:rPr>
                        <a:t>人</a:t>
                      </a:r>
                      <a:r>
                        <a:rPr kumimoji="1" lang="en-US" altLang="ja-JP" sz="800" b="1" dirty="0">
                          <a:solidFill>
                            <a:schemeClr val="tx1"/>
                          </a:solidFill>
                        </a:rPr>
                        <a:t>2</a:t>
                      </a:r>
                      <a:r>
                        <a:rPr kumimoji="1" lang="ja-JP" altLang="en-US" sz="800" b="1" dirty="0">
                          <a:solidFill>
                            <a:schemeClr val="tx1"/>
                          </a:solidFill>
                        </a:rPr>
                        <a:t>名</a:t>
                      </a:r>
                      <a:r>
                        <a:rPr kumimoji="1" lang="en-US" altLang="ja-JP" sz="800" b="1" dirty="0">
                          <a:solidFill>
                            <a:schemeClr val="tx1"/>
                          </a:solidFill>
                        </a:rPr>
                        <a:t>×</a:t>
                      </a:r>
                      <a:r>
                        <a:rPr kumimoji="1" lang="ja-JP" altLang="en-US" sz="800" b="1" dirty="0">
                          <a:solidFill>
                            <a:schemeClr val="tx1"/>
                          </a:solidFill>
                        </a:rPr>
                        <a:t>人数）</a:t>
                      </a:r>
                    </a:p>
                    <a:p>
                      <a:pPr marL="0" indent="0">
                        <a:buFont typeface="Wingdings" panose="05000000000000000000" pitchFamily="2" charset="2"/>
                        <a:buNone/>
                      </a:pPr>
                      <a:r>
                        <a:rPr kumimoji="1" lang="ja-JP" altLang="en-US" sz="800" b="1" dirty="0">
                          <a:solidFill>
                            <a:schemeClr val="tx1"/>
                          </a:solidFill>
                        </a:rPr>
                        <a:t>・③その他</a:t>
                      </a:r>
                      <a:endParaRPr kumimoji="1" lang="en-US" altLang="ja-JP" sz="800" b="1" dirty="0">
                        <a:solidFill>
                          <a:schemeClr val="tx1"/>
                        </a:solidFill>
                      </a:endParaRPr>
                    </a:p>
                    <a:p>
                      <a:pPr marL="0" indent="0">
                        <a:buFont typeface="Wingdings" panose="05000000000000000000" pitchFamily="2" charset="2"/>
                        <a:buNone/>
                      </a:pPr>
                      <a:r>
                        <a:rPr kumimoji="1" lang="en-US" altLang="ja-JP" sz="800" b="1" dirty="0">
                          <a:solidFill>
                            <a:schemeClr val="tx1"/>
                          </a:solidFill>
                        </a:rPr>
                        <a:t>※</a:t>
                      </a:r>
                      <a:r>
                        <a:rPr kumimoji="1" lang="ja-JP" altLang="en-US" sz="800" b="1" dirty="0">
                          <a:solidFill>
                            <a:schemeClr val="tx1"/>
                          </a:solidFill>
                        </a:rPr>
                        <a:t>諸注意</a:t>
                      </a:r>
                      <a:r>
                        <a:rPr kumimoji="1" lang="en-US" altLang="ja-JP" sz="800" b="1" dirty="0">
                          <a:solidFill>
                            <a:schemeClr val="tx1"/>
                          </a:solidFill>
                        </a:rPr>
                        <a:t>※</a:t>
                      </a:r>
                    </a:p>
                    <a:p>
                      <a:pPr marL="0" indent="0">
                        <a:buFont typeface="Wingdings" panose="05000000000000000000" pitchFamily="2" charset="2"/>
                        <a:buNone/>
                      </a:pPr>
                      <a:r>
                        <a:rPr kumimoji="1" lang="ja-JP" altLang="en-US" sz="800" b="1" dirty="0">
                          <a:solidFill>
                            <a:schemeClr val="tx1"/>
                          </a:solidFill>
                        </a:rPr>
                        <a:t>クラスや学校の状況に応じて柔軟に対応してください。</a:t>
                      </a:r>
                      <a:endParaRPr kumimoji="1" lang="en-US" altLang="ja-JP" sz="8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rowSpan="3">
                  <a:txBody>
                    <a:bodyPr/>
                    <a:lstStyle/>
                    <a:p>
                      <a:r>
                        <a:rPr kumimoji="1" lang="ja-JP" altLang="en-US" sz="900" b="1" dirty="0">
                          <a:solidFill>
                            <a:schemeClr val="tx1"/>
                          </a:solidFill>
                        </a:rPr>
                        <a:t>運営</a:t>
                      </a:r>
                      <a:r>
                        <a:rPr kumimoji="1" lang="en-US" altLang="ja-JP" sz="900" b="1" dirty="0">
                          <a:solidFill>
                            <a:schemeClr val="tx1"/>
                          </a:solidFill>
                        </a:rPr>
                        <a:t>】</a:t>
                      </a:r>
                    </a:p>
                    <a:p>
                      <a:r>
                        <a:rPr kumimoji="1" lang="ja-JP" altLang="en-US" sz="900" b="1" dirty="0">
                          <a:solidFill>
                            <a:schemeClr val="tx1"/>
                          </a:solidFill>
                        </a:rPr>
                        <a:t>□学習画面</a:t>
                      </a:r>
                      <a:endParaRPr kumimoji="1" lang="en-US" altLang="ja-JP" sz="900" b="1" dirty="0">
                        <a:solidFill>
                          <a:schemeClr val="tx1"/>
                        </a:solidFill>
                      </a:endParaRPr>
                    </a:p>
                    <a:p>
                      <a:r>
                        <a:rPr kumimoji="1" lang="ja-JP" altLang="en-US" sz="900" b="1" dirty="0">
                          <a:solidFill>
                            <a:schemeClr val="tx1"/>
                          </a:solidFill>
                        </a:rPr>
                        <a:t>□プロジェクター</a:t>
                      </a:r>
                      <a:endParaRPr kumimoji="1" lang="en-US" altLang="ja-JP" sz="900" b="1" dirty="0">
                        <a:solidFill>
                          <a:schemeClr val="tx1"/>
                        </a:solidFill>
                      </a:endParaRPr>
                    </a:p>
                    <a:p>
                      <a:endParaRPr kumimoji="1" lang="en-US" altLang="ja-JP" sz="900" b="1" dirty="0">
                        <a:solidFill>
                          <a:schemeClr val="tx1"/>
                        </a:solidFill>
                      </a:endParaRPr>
                    </a:p>
                    <a:p>
                      <a:r>
                        <a:rPr kumimoji="1" lang="en-US" altLang="ja-JP" sz="900" b="1" dirty="0">
                          <a:solidFill>
                            <a:schemeClr val="tx1"/>
                          </a:solidFill>
                        </a:rPr>
                        <a:t>【</a:t>
                      </a:r>
                      <a:r>
                        <a:rPr kumimoji="1" lang="ja-JP" altLang="en-US" sz="900" b="1" dirty="0">
                          <a:solidFill>
                            <a:schemeClr val="tx1"/>
                          </a:solidFill>
                        </a:rPr>
                        <a:t>備品</a:t>
                      </a:r>
                      <a:r>
                        <a:rPr kumimoji="1" lang="en-US" altLang="ja-JP" sz="900" b="1" dirty="0">
                          <a:solidFill>
                            <a:schemeClr val="tx1"/>
                          </a:solidFill>
                        </a:rPr>
                        <a:t>】</a:t>
                      </a:r>
                    </a:p>
                    <a:p>
                      <a:r>
                        <a:rPr kumimoji="1" lang="ja-JP" altLang="en-US" sz="900" b="1" dirty="0">
                          <a:solidFill>
                            <a:schemeClr val="tx1"/>
                          </a:solidFill>
                        </a:rPr>
                        <a:t>□</a:t>
                      </a:r>
                      <a:r>
                        <a:rPr kumimoji="1" lang="en-US" altLang="ja-JP" sz="900" b="1" dirty="0">
                          <a:solidFill>
                            <a:schemeClr val="tx1"/>
                          </a:solidFill>
                        </a:rPr>
                        <a:t>WS01 P5</a:t>
                      </a:r>
                      <a:r>
                        <a:rPr kumimoji="1" lang="ja-JP" altLang="en-US" sz="900" b="1" dirty="0">
                          <a:solidFill>
                            <a:schemeClr val="tx1"/>
                          </a:solidFill>
                        </a:rPr>
                        <a:t>該当</a:t>
                      </a:r>
                      <a:endParaRPr kumimoji="1" lang="en-US" altLang="ja-JP" sz="9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2741505"/>
                  </a:ext>
                </a:extLst>
              </a:tr>
              <a:tr h="960783">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b="1" dirty="0"/>
                        <a:t>２．尾瀬</a:t>
                      </a:r>
                      <a:endParaRPr kumimoji="1" lang="en-US" altLang="ja-JP" sz="900" b="1" dirty="0"/>
                    </a:p>
                    <a:p>
                      <a:r>
                        <a:rPr kumimoji="1" lang="ja-JP" altLang="en-US" sz="900" b="1" dirty="0"/>
                        <a:t>　　ネチャー</a:t>
                      </a:r>
                      <a:endParaRPr kumimoji="1" lang="en-US" altLang="ja-JP" sz="900" b="1" dirty="0"/>
                    </a:p>
                    <a:p>
                      <a:r>
                        <a:rPr kumimoji="1" lang="ja-JP" altLang="en-US" sz="900" b="1" dirty="0"/>
                        <a:t>　　ラーニ</a:t>
                      </a:r>
                      <a:endParaRPr kumimoji="1" lang="en-US" altLang="ja-JP" sz="900" b="1" dirty="0"/>
                    </a:p>
                    <a:p>
                      <a:r>
                        <a:rPr kumimoji="1" lang="ja-JP" altLang="en-US" sz="900" b="1" dirty="0"/>
                        <a:t>　　ングを</a:t>
                      </a:r>
                      <a:endParaRPr kumimoji="1" lang="en-US" altLang="ja-JP" sz="900" b="1" dirty="0"/>
                    </a:p>
                    <a:p>
                      <a:r>
                        <a:rPr kumimoji="1" lang="ja-JP" altLang="en-US" sz="900" b="1" dirty="0"/>
                        <a:t>　　振り返る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15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indent="0">
                        <a:buFont typeface="Wingdings" panose="05000000000000000000" pitchFamily="2" charset="2"/>
                        <a:buNone/>
                      </a:pPr>
                      <a:r>
                        <a:rPr kumimoji="1" lang="en-US" altLang="ja-JP" sz="800" b="1" dirty="0"/>
                        <a:t>【</a:t>
                      </a:r>
                      <a:r>
                        <a:rPr kumimoji="1" lang="ja-JP" altLang="en-US" sz="800" b="1" dirty="0"/>
                        <a:t>やること</a:t>
                      </a:r>
                      <a:r>
                        <a:rPr kumimoji="1" lang="en-US" altLang="ja-JP" sz="800" b="1" dirty="0"/>
                        <a:t>】</a:t>
                      </a:r>
                    </a:p>
                    <a:p>
                      <a:pPr marL="171450" indent="-171450">
                        <a:buFont typeface="Wingdings" panose="05000000000000000000" pitchFamily="2" charset="2"/>
                        <a:buChar char="l"/>
                      </a:pPr>
                      <a:r>
                        <a:rPr kumimoji="1" lang="ja-JP" altLang="en-US" sz="800" b="1" dirty="0"/>
                        <a:t>尾瀬ネイチャーラーニングで学んだことをふりかえる</a:t>
                      </a:r>
                      <a:endParaRPr kumimoji="1" lang="en-US" altLang="ja-JP" sz="800" b="1" dirty="0"/>
                    </a:p>
                    <a:p>
                      <a:pPr marL="0" indent="0">
                        <a:buFont typeface="Wingdings" panose="05000000000000000000" pitchFamily="2" charset="2"/>
                        <a:buNone/>
                      </a:pPr>
                      <a:r>
                        <a:rPr kumimoji="1" lang="en-US" altLang="ja-JP" sz="800" b="1" dirty="0"/>
                        <a:t>【</a:t>
                      </a:r>
                      <a:r>
                        <a:rPr kumimoji="1" lang="ja-JP" altLang="en-US" sz="800" b="1" dirty="0"/>
                        <a:t>流れ</a:t>
                      </a:r>
                      <a:r>
                        <a:rPr kumimoji="1" lang="en-US" altLang="ja-JP" sz="800" b="1" dirty="0"/>
                        <a:t>】</a:t>
                      </a:r>
                    </a:p>
                    <a:p>
                      <a:pPr marL="171450" indent="-171450">
                        <a:buFont typeface="Wingdings" panose="05000000000000000000" pitchFamily="2" charset="2"/>
                        <a:buChar char="l"/>
                      </a:pPr>
                      <a:r>
                        <a:rPr kumimoji="1" lang="ja-JP" altLang="en-US" sz="800" b="1" dirty="0"/>
                        <a:t>個人ワーク　　　</a:t>
                      </a:r>
                      <a:r>
                        <a:rPr kumimoji="1" lang="en-US" altLang="ja-JP" sz="800" b="1" dirty="0"/>
                        <a:t>10</a:t>
                      </a:r>
                      <a:r>
                        <a:rPr kumimoji="1" lang="ja-JP" altLang="en-US" sz="800" b="1" dirty="0"/>
                        <a:t>分</a:t>
                      </a:r>
                      <a:endParaRPr kumimoji="1" lang="en-US" altLang="ja-JP" sz="800" b="1" dirty="0"/>
                    </a:p>
                    <a:p>
                      <a:pPr marL="171450" indent="-171450">
                        <a:buFont typeface="Wingdings" panose="05000000000000000000" pitchFamily="2" charset="2"/>
                        <a:buChar char="l"/>
                      </a:pPr>
                      <a:r>
                        <a:rPr kumimoji="1" lang="ja-JP" altLang="en-US" sz="800" b="1" dirty="0"/>
                        <a:t>グループワーク　</a:t>
                      </a:r>
                      <a:r>
                        <a:rPr kumimoji="1" lang="en-US" altLang="ja-JP" sz="800" b="1" dirty="0"/>
                        <a:t>05</a:t>
                      </a:r>
                      <a:r>
                        <a:rPr kumimoji="1" lang="ja-JP" altLang="en-US" sz="800" b="1" dirty="0"/>
                        <a:t>分</a:t>
                      </a:r>
                      <a:endParaRPr kumimoji="1" lang="en-US" altLang="ja-JP" sz="8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2218213828"/>
                  </a:ext>
                </a:extLst>
              </a:tr>
              <a:tr h="465160">
                <a:tc vMerge="1">
                  <a:txBody>
                    <a:bodyPr/>
                    <a:lstStyle/>
                    <a:p>
                      <a:endParaRPr kumimoji="1" lang="ja-JP" altLang="en-US" dirty="0"/>
                    </a:p>
                  </a:txBody>
                  <a:tcPr/>
                </a:tc>
                <a:tc vMerge="1">
                  <a:txBody>
                    <a:bodyPr/>
                    <a:lstStyle/>
                    <a:p>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900" b="1" dirty="0"/>
                        <a:t>３．まとめ</a:t>
                      </a:r>
                      <a:endParaRPr kumimoji="1" lang="en-US" altLang="ja-JP"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t>05</a:t>
                      </a:r>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l"/>
                      </a:pPr>
                      <a:r>
                        <a:rPr kumimoji="1" lang="ja-JP" altLang="en-US" sz="800" b="1" dirty="0">
                          <a:solidFill>
                            <a:schemeClr val="tx1"/>
                          </a:solidFill>
                        </a:rPr>
                        <a:t>まとめ</a:t>
                      </a:r>
                      <a:endParaRPr kumimoji="1" lang="en-US" altLang="ja-JP" sz="800" b="1"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sz="900" b="1"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2538073"/>
                  </a:ext>
                </a:extLst>
              </a:tr>
            </a:tbl>
          </a:graphicData>
        </a:graphic>
      </p:graphicFrame>
      <p:sp>
        <p:nvSpPr>
          <p:cNvPr id="9" name="Footer Placeholder 4">
            <a:extLst>
              <a:ext uri="{FF2B5EF4-FFF2-40B4-BE49-F238E27FC236}">
                <a16:creationId xmlns:a16="http://schemas.microsoft.com/office/drawing/2014/main" id="{751FD1C2-1B91-43EB-560F-06637AD9C404}"/>
              </a:ext>
            </a:extLst>
          </p:cNvPr>
          <p:cNvSpPr>
            <a:spLocks noGrp="1"/>
          </p:cNvSpPr>
          <p:nvPr>
            <p:ph type="ftr" sz="quarter" idx="3"/>
          </p:nvPr>
        </p:nvSpPr>
        <p:spPr>
          <a:xfrm>
            <a:off x="0" y="9609438"/>
            <a:ext cx="6858000" cy="317157"/>
          </a:xfrm>
          <a:prstGeom prst="rect">
            <a:avLst/>
          </a:prstGeom>
        </p:spPr>
        <p:txBody>
          <a:bodyPr vert="horz" lIns="91440" tIns="45720" rIns="91440" bIns="45720" rtlCol="0" anchor="ctr"/>
          <a:lstStyle>
            <a:lvl1pPr algn="ctr">
              <a:defRPr sz="900">
                <a:solidFill>
                  <a:schemeClr val="tx1"/>
                </a:solidFill>
              </a:defRPr>
            </a:lvl1pPr>
          </a:lstStyle>
          <a:p>
            <a:r>
              <a:rPr kumimoji="1" lang="ja-JP" altLang="en-US" dirty="0"/>
              <a:t>尾瀬ネイチャーラーニング モデルプログラム（中学校 活用編）</a:t>
            </a:r>
          </a:p>
        </p:txBody>
      </p:sp>
      <p:sp>
        <p:nvSpPr>
          <p:cNvPr id="2" name="四角形: 角を丸くする 1">
            <a:extLst>
              <a:ext uri="{FF2B5EF4-FFF2-40B4-BE49-F238E27FC236}">
                <a16:creationId xmlns:a16="http://schemas.microsoft.com/office/drawing/2014/main" id="{3AC0D479-C44E-E131-BC78-3950A70E7DF1}"/>
              </a:ext>
            </a:extLst>
          </p:cNvPr>
          <p:cNvSpPr/>
          <p:nvPr/>
        </p:nvSpPr>
        <p:spPr>
          <a:xfrm>
            <a:off x="291608" y="4707404"/>
            <a:ext cx="1159417" cy="323682"/>
          </a:xfrm>
          <a:prstGeom prst="roundRect">
            <a:avLst/>
          </a:prstGeom>
          <a:solidFill>
            <a:schemeClr val="accent2">
              <a:lumMod val="60000"/>
              <a:lumOff val="40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自由メモ</a:t>
            </a:r>
          </a:p>
        </p:txBody>
      </p:sp>
      <p:graphicFrame>
        <p:nvGraphicFramePr>
          <p:cNvPr id="3" name="表 2">
            <a:extLst>
              <a:ext uri="{FF2B5EF4-FFF2-40B4-BE49-F238E27FC236}">
                <a16:creationId xmlns:a16="http://schemas.microsoft.com/office/drawing/2014/main" id="{4450CDE6-349A-250C-752C-8803E26A7EC7}"/>
              </a:ext>
            </a:extLst>
          </p:cNvPr>
          <p:cNvGraphicFramePr>
            <a:graphicFrameLocks noGrp="1"/>
          </p:cNvGraphicFramePr>
          <p:nvPr>
            <p:extLst>
              <p:ext uri="{D42A27DB-BD31-4B8C-83A1-F6EECF244321}">
                <p14:modId xmlns:p14="http://schemas.microsoft.com/office/powerpoint/2010/main" val="2238326781"/>
              </p:ext>
            </p:extLst>
          </p:nvPr>
        </p:nvGraphicFramePr>
        <p:xfrm>
          <a:off x="246143" y="5165803"/>
          <a:ext cx="6411178" cy="4291008"/>
        </p:xfrm>
        <a:graphic>
          <a:graphicData uri="http://schemas.openxmlformats.org/drawingml/2006/table">
            <a:tbl>
              <a:tblPr firstRow="1" bandRow="1">
                <a:tableStyleId>{5C22544A-7EE6-4342-B048-85BDC9FD1C3A}</a:tableStyleId>
              </a:tblPr>
              <a:tblGrid>
                <a:gridCol w="6411178">
                  <a:extLst>
                    <a:ext uri="{9D8B030D-6E8A-4147-A177-3AD203B41FA5}">
                      <a16:colId xmlns:a16="http://schemas.microsoft.com/office/drawing/2014/main" val="2163059814"/>
                    </a:ext>
                  </a:extLst>
                </a:gridCol>
              </a:tblGrid>
              <a:tr h="4291008">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4079298"/>
                  </a:ext>
                </a:extLst>
              </a:tr>
            </a:tbl>
          </a:graphicData>
        </a:graphic>
      </p:graphicFrame>
    </p:spTree>
    <p:extLst>
      <p:ext uri="{BB962C8B-B14F-4D97-AF65-F5344CB8AC3E}">
        <p14:creationId xmlns:p14="http://schemas.microsoft.com/office/powerpoint/2010/main" val="279351073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2903</Words>
  <Application>Microsoft Office PowerPoint</Application>
  <PresentationFormat>A4 210 x 297 mm</PresentationFormat>
  <Paragraphs>383</Paragraphs>
  <Slides>7</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7</vt:i4>
      </vt:variant>
    </vt:vector>
  </HeadingPairs>
  <TitlesOfParts>
    <vt:vector size="11" baseType="lpstr">
      <vt:lpstr>游ゴシック</vt:lpstr>
      <vt:lpstr>Arial</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2025-04-11T01:31:37Z</dcterms:created>
  <dcterms:modified xsi:type="dcterms:W3CDTF">2025-04-11T01:31:41Z</dcterms:modified>
</cp:coreProperties>
</file>